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 id="2147483722" r:id="rId2"/>
  </p:sldMasterIdLst>
  <p:notesMasterIdLst>
    <p:notesMasterId r:id="rId42"/>
  </p:notesMasterIdLst>
  <p:sldIdLst>
    <p:sldId id="256" r:id="rId3"/>
    <p:sldId id="258" r:id="rId4"/>
    <p:sldId id="259" r:id="rId5"/>
    <p:sldId id="260" r:id="rId6"/>
    <p:sldId id="261" r:id="rId7"/>
    <p:sldId id="269" r:id="rId8"/>
    <p:sldId id="262" r:id="rId9"/>
    <p:sldId id="263" r:id="rId10"/>
    <p:sldId id="264" r:id="rId11"/>
    <p:sldId id="265" r:id="rId12"/>
    <p:sldId id="266" r:id="rId13"/>
    <p:sldId id="267" r:id="rId14"/>
    <p:sldId id="271" r:id="rId15"/>
    <p:sldId id="272" r:id="rId16"/>
    <p:sldId id="268" r:id="rId17"/>
    <p:sldId id="270"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Lst>
  <p:sldSz cx="12192000" cy="6858000"/>
  <p:notesSz cx="6858000" cy="9144000"/>
  <p:defaultTextStyle>
    <a:defPPr>
      <a:defRPr lang="ru-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Средний стиль 2 — акцент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Средний стиль 2 — акцент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FABFCF23-3B69-468F-B69F-88F6DE6A72F2}" styleName="Средний стиль 1 — акцент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37CE84F3-28C3-443E-9E96-99CF82512B78}" styleName="Темный стиль 1 — акцент 2">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2"/>
          </a:solidFill>
        </a:fill>
      </a:tcStyle>
    </a:wholeTbl>
    <a:band1H>
      <a:tcStyle>
        <a:tcBdr/>
        <a:fill>
          <a:solidFill>
            <a:schemeClr val="accent2">
              <a:shade val="60000"/>
            </a:schemeClr>
          </a:solidFill>
        </a:fill>
      </a:tcStyle>
    </a:band1H>
    <a:band1V>
      <a:tcStyle>
        <a:tcBdr/>
        <a:fill>
          <a:solidFill>
            <a:schemeClr val="accent2">
              <a:shade val="60000"/>
            </a:schemeClr>
          </a:solidFill>
        </a:fill>
      </a:tcStyle>
    </a:band1V>
    <a:lastCol>
      <a:tcTxStyle b="on"/>
      <a:tcStyle>
        <a:tcBdr>
          <a:left>
            <a:ln w="25400" cmpd="sng">
              <a:solidFill>
                <a:schemeClr val="lt1"/>
              </a:solidFill>
            </a:ln>
          </a:left>
        </a:tcBdr>
        <a:fill>
          <a:solidFill>
            <a:schemeClr val="accent2">
              <a:shade val="60000"/>
            </a:schemeClr>
          </a:solidFill>
        </a:fill>
      </a:tcStyle>
    </a:lastCol>
    <a:firstCol>
      <a:tcTxStyle b="on"/>
      <a:tcStyle>
        <a:tcBdr>
          <a:right>
            <a:ln w="25400" cmpd="sng">
              <a:solidFill>
                <a:schemeClr val="lt1"/>
              </a:solidFill>
            </a:ln>
          </a:right>
        </a:tcBdr>
        <a:fill>
          <a:solidFill>
            <a:schemeClr val="accent2">
              <a:shade val="60000"/>
            </a:schemeClr>
          </a:solidFill>
        </a:fill>
      </a:tcStyle>
    </a:firstCol>
    <a:lastRow>
      <a:tcTxStyle b="on"/>
      <a:tcStyle>
        <a:tcBdr>
          <a:top>
            <a:ln w="25400" cmpd="sng">
              <a:solidFill>
                <a:schemeClr val="lt1"/>
              </a:solidFill>
            </a:ln>
          </a:top>
        </a:tcBdr>
        <a:fill>
          <a:solidFill>
            <a:schemeClr val="accent2">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25E5076-3810-47DD-B79F-674D7AD40C01}" styleName="Темный стиль 1 — акцент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8FD4443E-F989-4FC4-A0C8-D5A2AF1F390B}" styleName="Темный стиль 1 — акцент 5">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5"/>
          </a:solidFill>
        </a:fill>
      </a:tcStyle>
    </a:wholeTbl>
    <a:band1H>
      <a:tcStyle>
        <a:tcBdr/>
        <a:fill>
          <a:solidFill>
            <a:schemeClr val="accent5">
              <a:shade val="60000"/>
            </a:schemeClr>
          </a:solidFill>
        </a:fill>
      </a:tcStyle>
    </a:band1H>
    <a:band1V>
      <a:tcStyle>
        <a:tcBdr/>
        <a:fill>
          <a:solidFill>
            <a:schemeClr val="accent5">
              <a:shade val="60000"/>
            </a:schemeClr>
          </a:solidFill>
        </a:fill>
      </a:tcStyle>
    </a:band1V>
    <a:lastCol>
      <a:tcTxStyle b="on"/>
      <a:tcStyle>
        <a:tcBdr>
          <a:left>
            <a:ln w="25400" cmpd="sng">
              <a:solidFill>
                <a:schemeClr val="lt1"/>
              </a:solidFill>
            </a:ln>
          </a:left>
        </a:tcBdr>
        <a:fill>
          <a:solidFill>
            <a:schemeClr val="accent5">
              <a:shade val="60000"/>
            </a:schemeClr>
          </a:solidFill>
        </a:fill>
      </a:tcStyle>
    </a:lastCol>
    <a:firstCol>
      <a:tcTxStyle b="on"/>
      <a:tcStyle>
        <a:tcBdr>
          <a:right>
            <a:ln w="25400" cmpd="sng">
              <a:solidFill>
                <a:schemeClr val="lt1"/>
              </a:solidFill>
            </a:ln>
          </a:right>
        </a:tcBdr>
        <a:fill>
          <a:solidFill>
            <a:schemeClr val="accent5">
              <a:shade val="60000"/>
            </a:schemeClr>
          </a:solidFill>
        </a:fill>
      </a:tcStyle>
    </a:firstCol>
    <a:lastRow>
      <a:tcTxStyle b="on"/>
      <a:tcStyle>
        <a:tcBdr>
          <a:top>
            <a:ln w="25400" cmpd="sng">
              <a:solidFill>
                <a:schemeClr val="lt1"/>
              </a:solidFill>
            </a:ln>
          </a:top>
        </a:tcBdr>
        <a:fill>
          <a:solidFill>
            <a:schemeClr val="accent5">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AF606853-7671-496A-8E4F-DF71F8EC918B}" styleName="Темный стиль 1 — акцент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Темный стиль 2 — акцент 3/акцент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EB9631B5-78F2-41C9-869B-9F39066F8104}" styleName="Средний стиль 3 — акцент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D27102A9-8310-4765-A935-A1911B00CA55}" styleName="Светлый стиль 1 — акцент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7DF18680-E054-41AD-8BC1-D1AEF772440D}" styleName="Средний стиль 2 — акцент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1" d="100"/>
          <a:sy n="61" d="100"/>
        </p:scale>
        <p:origin x="86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UA"/>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2F6E3E-CBD4-4994-91E5-01177AB4E597}" type="datetimeFigureOut">
              <a:rPr lang="ru-UA" smtClean="0"/>
              <a:t>04.07.2025</a:t>
            </a:fld>
            <a:endParaRPr lang="ru-UA"/>
          </a:p>
        </p:txBody>
      </p:sp>
      <p:sp>
        <p:nvSpPr>
          <p:cNvPr id="4" name="Образ слайда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ru-UA"/>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ru-UA"/>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UA"/>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1CBDFD-9F38-41EA-84A5-AB02E677445C}" type="slidenum">
              <a:rPr lang="ru-UA" smtClean="0"/>
              <a:t>‹#›</a:t>
            </a:fld>
            <a:endParaRPr lang="ru-UA"/>
          </a:p>
        </p:txBody>
      </p:sp>
    </p:spTree>
    <p:extLst>
      <p:ext uri="{BB962C8B-B14F-4D97-AF65-F5344CB8AC3E}">
        <p14:creationId xmlns:p14="http://schemas.microsoft.com/office/powerpoint/2010/main" val="1703821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UA" dirty="0"/>
          </a:p>
        </p:txBody>
      </p:sp>
      <p:sp>
        <p:nvSpPr>
          <p:cNvPr id="4" name="Номер слайда 3"/>
          <p:cNvSpPr>
            <a:spLocks noGrp="1"/>
          </p:cNvSpPr>
          <p:nvPr>
            <p:ph type="sldNum" sz="quarter" idx="5"/>
          </p:nvPr>
        </p:nvSpPr>
        <p:spPr/>
        <p:txBody>
          <a:bodyPr/>
          <a:lstStyle/>
          <a:p>
            <a:fld id="{D81CBDFD-9F38-41EA-84A5-AB02E677445C}" type="slidenum">
              <a:rPr lang="ru-UA" smtClean="0"/>
              <a:t>9</a:t>
            </a:fld>
            <a:endParaRPr lang="ru-UA"/>
          </a:p>
        </p:txBody>
      </p:sp>
    </p:spTree>
    <p:extLst>
      <p:ext uri="{BB962C8B-B14F-4D97-AF65-F5344CB8AC3E}">
        <p14:creationId xmlns:p14="http://schemas.microsoft.com/office/powerpoint/2010/main" val="27727241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UA" dirty="0"/>
          </a:p>
        </p:txBody>
      </p:sp>
      <p:sp>
        <p:nvSpPr>
          <p:cNvPr id="4" name="Номер слайда 3"/>
          <p:cNvSpPr>
            <a:spLocks noGrp="1"/>
          </p:cNvSpPr>
          <p:nvPr>
            <p:ph type="sldNum" sz="quarter" idx="5"/>
          </p:nvPr>
        </p:nvSpPr>
        <p:spPr/>
        <p:txBody>
          <a:bodyPr/>
          <a:lstStyle/>
          <a:p>
            <a:fld id="{D81CBDFD-9F38-41EA-84A5-AB02E677445C}" type="slidenum">
              <a:rPr lang="ru-UA" smtClean="0"/>
              <a:t>31</a:t>
            </a:fld>
            <a:endParaRPr lang="ru-UA"/>
          </a:p>
        </p:txBody>
      </p:sp>
    </p:spTree>
    <p:extLst>
      <p:ext uri="{BB962C8B-B14F-4D97-AF65-F5344CB8AC3E}">
        <p14:creationId xmlns:p14="http://schemas.microsoft.com/office/powerpoint/2010/main" val="6745486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1.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2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3.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7024884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8712324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4746030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Назва та вмі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a:t>Образец заголовка</a:t>
            </a:r>
            <a:endParaRPr lang="en-US" dirty="0"/>
          </a:p>
        </p:txBody>
      </p:sp>
      <p:sp>
        <p:nvSpPr>
          <p:cNvPr id="3" name="Content Placeholder 2"/>
          <p:cNvSpPr>
            <a:spLocks noGrp="1"/>
          </p:cNvSpPr>
          <p:nvPr>
            <p:ph idx="1"/>
          </p:nvPr>
        </p:nvSpPr>
        <p:spPr/>
        <p:txBody>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endParaRPr lang="en-US" dirty="0"/>
          </a:p>
        </p:txBody>
      </p:sp>
      <p:sp>
        <p:nvSpPr>
          <p:cNvPr id="4" name="Date Placeholder 3">
            <a:extLst>
              <a:ext uri="{FF2B5EF4-FFF2-40B4-BE49-F238E27FC236}">
                <a16:creationId xmlns:a16="http://schemas.microsoft.com/office/drawing/2014/main" id="{6761DFFA-F85F-448D-905B-EA2CB8C710B2}"/>
              </a:ext>
            </a:extLst>
          </p:cNvPr>
          <p:cNvSpPr>
            <a:spLocks noGrp="1"/>
          </p:cNvSpPr>
          <p:nvPr>
            <p:ph type="dt" sz="half" idx="10"/>
          </p:nvPr>
        </p:nvSpPr>
        <p:spPr/>
        <p:txBody>
          <a:bodyPr/>
          <a:lstStyle>
            <a:lvl1pPr>
              <a:defRPr/>
            </a:lvl1pPr>
          </a:lstStyle>
          <a:p>
            <a:fld id="{D19AC60C-79BA-4E26-AFEE-5DFBC1F5727E}" type="datetimeFigureOut">
              <a:rPr lang="ru-UA" smtClean="0"/>
              <a:t>04.07.2025</a:t>
            </a:fld>
            <a:endParaRPr lang="ru-UA"/>
          </a:p>
        </p:txBody>
      </p:sp>
      <p:sp>
        <p:nvSpPr>
          <p:cNvPr id="5" name="Footer Placeholder 4">
            <a:extLst>
              <a:ext uri="{FF2B5EF4-FFF2-40B4-BE49-F238E27FC236}">
                <a16:creationId xmlns:a16="http://schemas.microsoft.com/office/drawing/2014/main" id="{B8BB870D-5484-4189-8AD0-D8EED4DE5F5A}"/>
              </a:ext>
            </a:extLst>
          </p:cNvPr>
          <p:cNvSpPr>
            <a:spLocks noGrp="1"/>
          </p:cNvSpPr>
          <p:nvPr>
            <p:ph type="ftr" sz="quarter" idx="11"/>
          </p:nvPr>
        </p:nvSpPr>
        <p:spPr/>
        <p:txBody>
          <a:bodyPr/>
          <a:lstStyle>
            <a:lvl1pPr>
              <a:defRPr/>
            </a:lvl1pPr>
          </a:lstStyle>
          <a:p>
            <a:endParaRPr lang="ru-UA"/>
          </a:p>
        </p:txBody>
      </p:sp>
      <p:sp>
        <p:nvSpPr>
          <p:cNvPr id="6" name="Slide Number Placeholder 5">
            <a:extLst>
              <a:ext uri="{FF2B5EF4-FFF2-40B4-BE49-F238E27FC236}">
                <a16:creationId xmlns:a16="http://schemas.microsoft.com/office/drawing/2014/main" id="{8494C544-58F9-4336-8B4F-485A5132E59C}"/>
              </a:ext>
            </a:extLst>
          </p:cNvPr>
          <p:cNvSpPr>
            <a:spLocks noGrp="1"/>
          </p:cNvSpPr>
          <p:nvPr>
            <p:ph type="sldNum" sz="quarter" idx="12"/>
          </p:nvPr>
        </p:nvSpPr>
        <p:spPr/>
        <p:txBody>
          <a:bodyPr/>
          <a:lstStyle>
            <a:lvl1pPr>
              <a:defRPr/>
            </a:lvl1pPr>
          </a:lstStyle>
          <a:p>
            <a:fld id="{5EEBB3C1-5C5B-45DF-A7DB-39D3348CC0EB}" type="slidenum">
              <a:rPr lang="ru-UA" smtClean="0"/>
              <a:t>‹#›</a:t>
            </a:fld>
            <a:endParaRPr lang="ru-UA"/>
          </a:p>
        </p:txBody>
      </p:sp>
    </p:spTree>
    <p:extLst>
      <p:ext uri="{BB962C8B-B14F-4D97-AF65-F5344CB8AC3E}">
        <p14:creationId xmlns:p14="http://schemas.microsoft.com/office/powerpoint/2010/main" val="3260635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2692398" y="1871131"/>
            <a:ext cx="6815669" cy="1515533"/>
          </a:xfrm>
        </p:spPr>
        <p:txBody>
          <a:bodyPr anchor="b">
            <a:noAutofit/>
          </a:bodyPr>
          <a:lstStyle>
            <a:lvl1pPr algn="ctr">
              <a:defRPr sz="5400">
                <a:effectLst/>
              </a:defRPr>
            </a:lvl1pPr>
          </a:lstStyle>
          <a:p>
            <a:r>
              <a:rPr lang="ru-RU"/>
              <a:t>Образец заголовка</a:t>
            </a:r>
            <a:endParaRPr lang="en-US" dirty="0"/>
          </a:p>
        </p:txBody>
      </p:sp>
      <p:sp>
        <p:nvSpPr>
          <p:cNvPr id="3" name="Subtitle 2"/>
          <p:cNvSpPr>
            <a:spLocks noGrp="1"/>
          </p:cNvSpPr>
          <p:nvPr>
            <p:ph type="subTitle" idx="1"/>
          </p:nvPr>
        </p:nvSpPr>
        <p:spPr>
          <a:xfrm>
            <a:off x="2692398" y="3657597"/>
            <a:ext cx="6815669" cy="1320802"/>
          </a:xfrm>
        </p:spPr>
        <p:txBody>
          <a:bodyPr anchor="t">
            <a:normAutofit/>
          </a:bodyPr>
          <a:lstStyle>
            <a:lvl1pPr marL="0" indent="0" algn="ctr">
              <a:buNone/>
              <a:defRPr sz="210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a:t>Образец подзаголовка</a:t>
            </a:r>
            <a:endParaRPr lang="en-US" dirty="0"/>
          </a:p>
        </p:txBody>
      </p:sp>
      <p:sp>
        <p:nvSpPr>
          <p:cNvPr id="4" name="Date Placeholder 3"/>
          <p:cNvSpPr>
            <a:spLocks noGrp="1"/>
          </p:cNvSpPr>
          <p:nvPr>
            <p:ph type="dt" sz="half" idx="10"/>
          </p:nvPr>
        </p:nvSpPr>
        <p:spPr>
          <a:xfrm>
            <a:off x="7983232" y="5037663"/>
            <a:ext cx="897467" cy="279400"/>
          </a:xfrm>
        </p:spPr>
        <p:txBody>
          <a:bodyPr/>
          <a:lstStyle/>
          <a:p>
            <a:fld id="{D19AC60C-79BA-4E26-AFEE-5DFBC1F5727E}" type="datetimeFigureOut">
              <a:rPr lang="ru-UA" smtClean="0"/>
              <a:t>04.07.2025</a:t>
            </a:fld>
            <a:endParaRPr lang="ru-UA"/>
          </a:p>
        </p:txBody>
      </p:sp>
      <p:sp>
        <p:nvSpPr>
          <p:cNvPr id="5" name="Footer Placeholder 4"/>
          <p:cNvSpPr>
            <a:spLocks noGrp="1"/>
          </p:cNvSpPr>
          <p:nvPr>
            <p:ph type="ftr" sz="quarter" idx="11"/>
          </p:nvPr>
        </p:nvSpPr>
        <p:spPr>
          <a:xfrm>
            <a:off x="2692397" y="5037663"/>
            <a:ext cx="5214635" cy="279400"/>
          </a:xfrm>
        </p:spPr>
        <p:txBody>
          <a:bodyPr/>
          <a:lstStyle/>
          <a:p>
            <a:endParaRPr lang="ru-UA"/>
          </a:p>
        </p:txBody>
      </p:sp>
      <p:sp>
        <p:nvSpPr>
          <p:cNvPr id="6" name="Slide Number Placeholder 5"/>
          <p:cNvSpPr>
            <a:spLocks noGrp="1"/>
          </p:cNvSpPr>
          <p:nvPr>
            <p:ph type="sldNum" sz="quarter" idx="12"/>
          </p:nvPr>
        </p:nvSpPr>
        <p:spPr>
          <a:xfrm>
            <a:off x="8956900" y="5037663"/>
            <a:ext cx="551167" cy="279400"/>
          </a:xfrm>
        </p:spPr>
        <p:txBody>
          <a:bodyPr/>
          <a:lstStyle/>
          <a:p>
            <a:fld id="{5EEBB3C1-5C5B-45DF-A7DB-39D3348CC0EB}" type="slidenum">
              <a:rPr lang="ru-UA" smtClean="0"/>
              <a:t>‹#›</a:t>
            </a:fld>
            <a:endParaRPr lang="ru-UA"/>
          </a:p>
        </p:txBody>
      </p:sp>
    </p:spTree>
    <p:extLst>
      <p:ext uri="{BB962C8B-B14F-4D97-AF65-F5344CB8AC3E}">
        <p14:creationId xmlns:p14="http://schemas.microsoft.com/office/powerpoint/2010/main" val="28797941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DEFAULT">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36109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98226329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20222462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6660213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418440734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123663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409000360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274741578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79386296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2014321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lide 9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185132686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Slide 10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FFFFFF">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455974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077973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1336828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4102415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1068765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6781852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383850376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12192000" cy="6858000"/>
          </a:xfrm>
          <a:prstGeom prst="rect">
            <a:avLst/>
          </a:prstGeom>
        </p:spPr>
      </p:pic>
      <p:sp>
        <p:nvSpPr>
          <p:cNvPr id="3" name="Shape 0"/>
          <p:cNvSpPr/>
          <p:nvPr/>
        </p:nvSpPr>
        <p:spPr>
          <a:xfrm>
            <a:off x="0" y="0"/>
            <a:ext cx="12192000" cy="6858000"/>
          </a:xfrm>
          <a:prstGeom prst="rect">
            <a:avLst/>
          </a:prstGeom>
          <a:solidFill>
            <a:srgbClr val="0B0C23">
              <a:alpha val="95000"/>
            </a:srgbClr>
          </a:solidFill>
          <a:ln/>
        </p:spPr>
      </p:sp>
      <p:pic>
        <p:nvPicPr>
          <p:cNvPr id="4" name="Image 1" descr="preencoded.png">
            <a:hlinkClick r:id="rId3"/>
          </p:cNvPr>
          <p:cNvPicPr>
            <a:picLocks noChangeAspect="1"/>
          </p:cNvPicPr>
          <p:nvPr/>
        </p:nvPicPr>
        <p:blipFill>
          <a:blip r:embed="rId4"/>
          <a:stretch>
            <a:fillRect/>
          </a:stretch>
        </p:blipFill>
        <p:spPr>
          <a:xfrm>
            <a:off x="10699346" y="6457950"/>
            <a:ext cx="1435504" cy="342900"/>
          </a:xfrm>
          <a:prstGeom prst="rect">
            <a:avLst/>
          </a:prstGeom>
        </p:spPr>
      </p:pic>
    </p:spTree>
    <p:extLst>
      <p:ext uri="{BB962C8B-B14F-4D97-AF65-F5344CB8AC3E}">
        <p14:creationId xmlns:p14="http://schemas.microsoft.com/office/powerpoint/2010/main" val="118906928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1230182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Lst>
  <p:txStyles>
    <p:titleStyle>
      <a:lvl1pPr algn="ctr" defTabSz="761970" rtl="0" eaLnBrk="1" latinLnBrk="0" hangingPunct="1">
        <a:spcBef>
          <a:spcPct val="0"/>
        </a:spcBef>
        <a:buNone/>
        <a:defRPr sz="3667" kern="1200">
          <a:solidFill>
            <a:schemeClr val="tx1"/>
          </a:solidFill>
          <a:latin typeface="+mj-lt"/>
          <a:ea typeface="+mj-ea"/>
          <a:cs typeface="+mj-cs"/>
        </a:defRPr>
      </a:lvl1pPr>
    </p:titleStyle>
    <p:bodyStyle>
      <a:lvl1pPr marL="285739" indent="-285739" algn="l" defTabSz="761970" rtl="0" eaLnBrk="1" latinLnBrk="0" hangingPunct="1">
        <a:spcBef>
          <a:spcPct val="20000"/>
        </a:spcBef>
        <a:buFont typeface="Arial" pitchFamily="34" charset="0"/>
        <a:buChar char="•"/>
        <a:defRPr sz="2667" kern="1200">
          <a:solidFill>
            <a:schemeClr val="tx1"/>
          </a:solidFill>
          <a:latin typeface="+mn-lt"/>
          <a:ea typeface="+mn-ea"/>
          <a:cs typeface="+mn-cs"/>
        </a:defRPr>
      </a:lvl1pPr>
      <a:lvl2pPr marL="619100" indent="-238115" algn="l" defTabSz="761970" rtl="0" eaLnBrk="1" latinLnBrk="0" hangingPunct="1">
        <a:spcBef>
          <a:spcPct val="20000"/>
        </a:spcBef>
        <a:buFont typeface="Arial" pitchFamily="34" charset="0"/>
        <a:buChar char="–"/>
        <a:defRPr sz="2333" kern="1200">
          <a:solidFill>
            <a:schemeClr val="tx1"/>
          </a:solidFill>
          <a:latin typeface="+mn-lt"/>
          <a:ea typeface="+mn-ea"/>
          <a:cs typeface="+mn-cs"/>
        </a:defRPr>
      </a:lvl2pPr>
      <a:lvl3pPr marL="952462" indent="-190492" algn="l" defTabSz="76197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333447"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4pPr>
      <a:lvl5pPr marL="171443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5pPr>
      <a:lvl6pPr marL="209541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6pPr>
      <a:lvl7pPr marL="247640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7pPr>
      <a:lvl8pPr marL="285738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8pPr>
      <a:lvl9pPr marL="3238370"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2190253"/>
      </p:ext>
    </p:extLst>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hf sldNum="0" hdr="0" ftr="0" dt="0"/>
  <p:txStyles>
    <p:titleStyle>
      <a:lvl1pPr algn="ctr" defTabSz="761970" rtl="0" eaLnBrk="1" latinLnBrk="0" hangingPunct="1">
        <a:spcBef>
          <a:spcPct val="0"/>
        </a:spcBef>
        <a:buNone/>
        <a:defRPr sz="3667" kern="1200">
          <a:solidFill>
            <a:schemeClr val="tx1"/>
          </a:solidFill>
          <a:latin typeface="+mj-lt"/>
          <a:ea typeface="+mj-ea"/>
          <a:cs typeface="+mj-cs"/>
        </a:defRPr>
      </a:lvl1pPr>
    </p:titleStyle>
    <p:bodyStyle>
      <a:lvl1pPr marL="285739" indent="-285739" algn="l" defTabSz="761970" rtl="0" eaLnBrk="1" latinLnBrk="0" hangingPunct="1">
        <a:spcBef>
          <a:spcPct val="20000"/>
        </a:spcBef>
        <a:buFont typeface="Arial" pitchFamily="34" charset="0"/>
        <a:buChar char="•"/>
        <a:defRPr sz="2667" kern="1200">
          <a:solidFill>
            <a:schemeClr val="tx1"/>
          </a:solidFill>
          <a:latin typeface="+mn-lt"/>
          <a:ea typeface="+mn-ea"/>
          <a:cs typeface="+mn-cs"/>
        </a:defRPr>
      </a:lvl1pPr>
      <a:lvl2pPr marL="619100" indent="-238115" algn="l" defTabSz="761970" rtl="0" eaLnBrk="1" latinLnBrk="0" hangingPunct="1">
        <a:spcBef>
          <a:spcPct val="20000"/>
        </a:spcBef>
        <a:buFont typeface="Arial" pitchFamily="34" charset="0"/>
        <a:buChar char="–"/>
        <a:defRPr sz="2333" kern="1200">
          <a:solidFill>
            <a:schemeClr val="tx1"/>
          </a:solidFill>
          <a:latin typeface="+mn-lt"/>
          <a:ea typeface="+mn-ea"/>
          <a:cs typeface="+mn-cs"/>
        </a:defRPr>
      </a:lvl2pPr>
      <a:lvl3pPr marL="952462" indent="-190492" algn="l" defTabSz="76197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333447"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4pPr>
      <a:lvl5pPr marL="171443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5pPr>
      <a:lvl6pPr marL="209541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6pPr>
      <a:lvl7pPr marL="2476401"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7pPr>
      <a:lvl8pPr marL="2857386"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8pPr>
      <a:lvl9pPr marL="3238370" indent="-190492" algn="l" defTabSz="761970" rtl="0" eaLnBrk="1" latinLnBrk="0" hangingPunct="1">
        <a:spcBef>
          <a:spcPct val="20000"/>
        </a:spcBef>
        <a:buFont typeface="Arial" pitchFamily="34" charset="0"/>
        <a:buChar char="•"/>
        <a:defRPr sz="1667" kern="1200">
          <a:solidFill>
            <a:schemeClr val="tx1"/>
          </a:solidFill>
          <a:latin typeface="+mn-lt"/>
          <a:ea typeface="+mn-ea"/>
          <a:cs typeface="+mn-cs"/>
        </a:defRPr>
      </a:lvl9pPr>
    </p:bodyStyle>
    <p:otherStyle>
      <a:defPPr>
        <a:defRPr lang="en-US"/>
      </a:defPPr>
      <a:lvl1pPr marL="0" algn="l" defTabSz="761970" rtl="0" eaLnBrk="1" latinLnBrk="0" hangingPunct="1">
        <a:defRPr sz="1500" kern="1200">
          <a:solidFill>
            <a:schemeClr val="tx1"/>
          </a:solidFill>
          <a:latin typeface="+mn-lt"/>
          <a:ea typeface="+mn-ea"/>
          <a:cs typeface="+mn-cs"/>
        </a:defRPr>
      </a:lvl1pPr>
      <a:lvl2pPr marL="380985" algn="l" defTabSz="761970" rtl="0" eaLnBrk="1" latinLnBrk="0" hangingPunct="1">
        <a:defRPr sz="1500" kern="1200">
          <a:solidFill>
            <a:schemeClr val="tx1"/>
          </a:solidFill>
          <a:latin typeface="+mn-lt"/>
          <a:ea typeface="+mn-ea"/>
          <a:cs typeface="+mn-cs"/>
        </a:defRPr>
      </a:lvl2pPr>
      <a:lvl3pPr marL="761970" algn="l" defTabSz="761970" rtl="0" eaLnBrk="1" latinLnBrk="0" hangingPunct="1">
        <a:defRPr sz="1500" kern="1200">
          <a:solidFill>
            <a:schemeClr val="tx1"/>
          </a:solidFill>
          <a:latin typeface="+mn-lt"/>
          <a:ea typeface="+mn-ea"/>
          <a:cs typeface="+mn-cs"/>
        </a:defRPr>
      </a:lvl3pPr>
      <a:lvl4pPr marL="1142954" algn="l" defTabSz="761970" rtl="0" eaLnBrk="1" latinLnBrk="0" hangingPunct="1">
        <a:defRPr sz="1500" kern="1200">
          <a:solidFill>
            <a:schemeClr val="tx1"/>
          </a:solidFill>
          <a:latin typeface="+mn-lt"/>
          <a:ea typeface="+mn-ea"/>
          <a:cs typeface="+mn-cs"/>
        </a:defRPr>
      </a:lvl4pPr>
      <a:lvl5pPr marL="1523939" algn="l" defTabSz="761970" rtl="0" eaLnBrk="1" latinLnBrk="0" hangingPunct="1">
        <a:defRPr sz="1500" kern="1200">
          <a:solidFill>
            <a:schemeClr val="tx1"/>
          </a:solidFill>
          <a:latin typeface="+mn-lt"/>
          <a:ea typeface="+mn-ea"/>
          <a:cs typeface="+mn-cs"/>
        </a:defRPr>
      </a:lvl5pPr>
      <a:lvl6pPr marL="1904924" algn="l" defTabSz="761970" rtl="0" eaLnBrk="1" latinLnBrk="0" hangingPunct="1">
        <a:defRPr sz="1500" kern="1200">
          <a:solidFill>
            <a:schemeClr val="tx1"/>
          </a:solidFill>
          <a:latin typeface="+mn-lt"/>
          <a:ea typeface="+mn-ea"/>
          <a:cs typeface="+mn-cs"/>
        </a:defRPr>
      </a:lvl6pPr>
      <a:lvl7pPr marL="2285909" algn="l" defTabSz="761970" rtl="0" eaLnBrk="1" latinLnBrk="0" hangingPunct="1">
        <a:defRPr sz="1500" kern="1200">
          <a:solidFill>
            <a:schemeClr val="tx1"/>
          </a:solidFill>
          <a:latin typeface="+mn-lt"/>
          <a:ea typeface="+mn-ea"/>
          <a:cs typeface="+mn-cs"/>
        </a:defRPr>
      </a:lvl7pPr>
      <a:lvl8pPr marL="2666893" algn="l" defTabSz="761970" rtl="0" eaLnBrk="1" latinLnBrk="0" hangingPunct="1">
        <a:defRPr sz="1500" kern="1200">
          <a:solidFill>
            <a:schemeClr val="tx1"/>
          </a:solidFill>
          <a:latin typeface="+mn-lt"/>
          <a:ea typeface="+mn-ea"/>
          <a:cs typeface="+mn-cs"/>
        </a:defRPr>
      </a:lvl8pPr>
      <a:lvl9pPr marL="3047878" algn="l" defTabSz="761970" rtl="0" eaLnBrk="1" latinLnBrk="0" hangingPunct="1">
        <a:defRPr sz="15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emf"/><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image" Target="../media/image15.emf"/><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2" Type="http://schemas.openxmlformats.org/officeDocument/2006/relationships/image" Target="../media/image17.emf"/><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slideLayout" Target="../slideLayouts/slideLayout12.xml"/></Relationships>
</file>

<file path=ppt/slides/_rels/slide24.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1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2" Type="http://schemas.openxmlformats.org/officeDocument/2006/relationships/image" Target="../media/image20.emf"/><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image" Target="../media/image21.emf"/><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emf"/><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image" Target="../media/image26.emf"/><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2" Type="http://schemas.openxmlformats.org/officeDocument/2006/relationships/image" Target="../media/image27.emf"/><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3" Type="http://schemas.openxmlformats.org/officeDocument/2006/relationships/image" Target="../media/image29.emf"/><Relationship Id="rId2" Type="http://schemas.openxmlformats.org/officeDocument/2006/relationships/image" Target="../media/image28.emf"/><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1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BE45478-C7D6-4F48-BCE4-E4D8FB80634F}"/>
              </a:ext>
            </a:extLst>
          </p:cNvPr>
          <p:cNvSpPr>
            <a:spLocks noGrp="1"/>
          </p:cNvSpPr>
          <p:nvPr>
            <p:ph type="ctrTitle"/>
          </p:nvPr>
        </p:nvSpPr>
        <p:spPr>
          <a:xfrm>
            <a:off x="646649" y="1208362"/>
            <a:ext cx="10898702" cy="3035808"/>
          </a:xfrm>
        </p:spPr>
        <p:txBody>
          <a:bodyPr>
            <a:normAutofit fontScale="90000"/>
          </a:bodyPr>
          <a:lstStyle/>
          <a:p>
            <a:r>
              <a:rPr lang="uk-UA" sz="3600" b="1" dirty="0">
                <a:latin typeface="Times New Roman" panose="02020603050405020304" pitchFamily="18" charset="0"/>
                <a:ea typeface="Nirmala UI" panose="020B0502040204020203" pitchFamily="34" charset="0"/>
                <a:cs typeface="Times New Roman" panose="02020603050405020304" pitchFamily="18" charset="0"/>
              </a:rPr>
              <a:t>Про підсумки  </a:t>
            </a:r>
            <a:br>
              <a:rPr lang="uk-UA" sz="3600" b="1" dirty="0">
                <a:latin typeface="Times New Roman" panose="02020603050405020304" pitchFamily="18" charset="0"/>
                <a:ea typeface="Nirmala UI" panose="020B0502040204020203" pitchFamily="34" charset="0"/>
                <a:cs typeface="Times New Roman" panose="02020603050405020304" pitchFamily="18" charset="0"/>
              </a:rPr>
            </a:br>
            <a:r>
              <a:rPr lang="uk-UA" sz="3600" b="1" dirty="0">
                <a:latin typeface="Times New Roman" panose="02020603050405020304" pitchFamily="18" charset="0"/>
                <a:ea typeface="Nirmala UI" panose="020B0502040204020203" pitchFamily="34" charset="0"/>
                <a:cs typeface="Times New Roman" panose="02020603050405020304" pitchFamily="18" charset="0"/>
              </a:rPr>
              <a:t>внутрішнього </a:t>
            </a:r>
            <a:r>
              <a:rPr lang="uk-UA" sz="3600" b="1" dirty="0" err="1">
                <a:latin typeface="Times New Roman" panose="02020603050405020304" pitchFamily="18" charset="0"/>
                <a:ea typeface="Nirmala UI" panose="020B0502040204020203" pitchFamily="34" charset="0"/>
                <a:cs typeface="Times New Roman" panose="02020603050405020304" pitchFamily="18" charset="0"/>
              </a:rPr>
              <a:t>самооцінювання</a:t>
            </a:r>
            <a:r>
              <a:rPr lang="uk-UA" sz="3600" b="1" dirty="0">
                <a:latin typeface="Times New Roman" panose="02020603050405020304" pitchFamily="18" charset="0"/>
                <a:ea typeface="Nirmala UI" panose="020B0502040204020203" pitchFamily="34" charset="0"/>
                <a:cs typeface="Times New Roman" panose="02020603050405020304" pitchFamily="18" charset="0"/>
              </a:rPr>
              <a:t> напрямку </a:t>
            </a:r>
            <a:br>
              <a:rPr lang="uk-UA" sz="3600" b="1" dirty="0">
                <a:latin typeface="Times New Roman" panose="02020603050405020304" pitchFamily="18" charset="0"/>
                <a:ea typeface="Nirmala UI" panose="020B0502040204020203" pitchFamily="34" charset="0"/>
                <a:cs typeface="Times New Roman" panose="02020603050405020304" pitchFamily="18" charset="0"/>
              </a:rPr>
            </a:br>
            <a:r>
              <a:rPr lang="uk-UA" b="1" dirty="0">
                <a:latin typeface="Times New Roman" panose="02020603050405020304" pitchFamily="18" charset="0"/>
                <a:ea typeface="Nirmala UI" panose="020B0502040204020203" pitchFamily="34" charset="0"/>
                <a:cs typeface="Times New Roman" panose="02020603050405020304" pitchFamily="18" charset="0"/>
              </a:rPr>
              <a:t>«Педагогічна діяльність педагогічних працівників закладу освіти </a:t>
            </a:r>
            <a:r>
              <a:rPr lang="uk-UA" b="1" dirty="0" err="1">
                <a:latin typeface="Times New Roman" panose="02020603050405020304" pitchFamily="18" charset="0"/>
                <a:ea typeface="Nirmala UI" panose="020B0502040204020203" pitchFamily="34" charset="0"/>
                <a:cs typeface="Times New Roman" panose="02020603050405020304" pitchFamily="18" charset="0"/>
              </a:rPr>
              <a:t>Чепівського</a:t>
            </a:r>
            <a:r>
              <a:rPr lang="uk-UA" b="1" dirty="0">
                <a:latin typeface="Times New Roman" panose="02020603050405020304" pitchFamily="18" charset="0"/>
                <a:ea typeface="Nirmala UI" panose="020B0502040204020203" pitchFamily="34" charset="0"/>
                <a:cs typeface="Times New Roman" panose="02020603050405020304" pitchFamily="18" charset="0"/>
              </a:rPr>
              <a:t> ЗЗСО І-ІІІ ступенів»</a:t>
            </a:r>
            <a:endParaRPr lang="ru-UA" sz="3600" b="1" dirty="0">
              <a:latin typeface="Times New Roman" panose="02020603050405020304" pitchFamily="18" charset="0"/>
              <a:ea typeface="Nirmala UI" panose="020B0502040204020203" pitchFamily="34" charset="0"/>
              <a:cs typeface="Times New Roman" panose="02020603050405020304" pitchFamily="18" charset="0"/>
            </a:endParaRPr>
          </a:p>
        </p:txBody>
      </p:sp>
      <p:sp>
        <p:nvSpPr>
          <p:cNvPr id="3" name="Подзаголовок 2">
            <a:extLst>
              <a:ext uri="{FF2B5EF4-FFF2-40B4-BE49-F238E27FC236}">
                <a16:creationId xmlns:a16="http://schemas.microsoft.com/office/drawing/2014/main" id="{EA442995-DA97-4C58-8131-B41AE8E3C28E}"/>
              </a:ext>
            </a:extLst>
          </p:cNvPr>
          <p:cNvSpPr>
            <a:spLocks noGrp="1"/>
          </p:cNvSpPr>
          <p:nvPr>
            <p:ph type="subTitle" idx="1"/>
          </p:nvPr>
        </p:nvSpPr>
        <p:spPr>
          <a:xfrm>
            <a:off x="2282275" y="5619011"/>
            <a:ext cx="8791575" cy="1655762"/>
          </a:xfrm>
        </p:spPr>
        <p:txBody>
          <a:bodyPr/>
          <a:lstStyle/>
          <a:p>
            <a:r>
              <a:rPr lang="uk-UA" sz="2800" dirty="0" err="1">
                <a:latin typeface="Times New Roman" panose="02020603050405020304" pitchFamily="18" charset="0"/>
                <a:cs typeface="Times New Roman" panose="02020603050405020304" pitchFamily="18" charset="0"/>
              </a:rPr>
              <a:t>Чепа</a:t>
            </a:r>
            <a:endParaRPr lang="uk-UA" sz="2800" dirty="0">
              <a:latin typeface="Times New Roman" panose="02020603050405020304" pitchFamily="18" charset="0"/>
              <a:cs typeface="Times New Roman" panose="02020603050405020304" pitchFamily="18" charset="0"/>
            </a:endParaRPr>
          </a:p>
          <a:p>
            <a:r>
              <a:rPr lang="uk-UA" sz="2800" dirty="0">
                <a:latin typeface="Times New Roman" panose="02020603050405020304" pitchFamily="18" charset="0"/>
                <a:cs typeface="Times New Roman" panose="02020603050405020304" pitchFamily="18" charset="0"/>
              </a:rPr>
              <a:t>2025р.</a:t>
            </a:r>
            <a:endParaRPr lang="ru-UA" dirty="0">
              <a:latin typeface="Times New Roman" panose="02020603050405020304" pitchFamily="18" charset="0"/>
              <a:cs typeface="Times New Roman" panose="02020603050405020304" pitchFamily="18" charset="0"/>
            </a:endParaRPr>
          </a:p>
        </p:txBody>
      </p:sp>
      <p:sp>
        <p:nvSpPr>
          <p:cNvPr id="4" name="Rectangle 1">
            <a:extLst>
              <a:ext uri="{FF2B5EF4-FFF2-40B4-BE49-F238E27FC236}">
                <a16:creationId xmlns:a16="http://schemas.microsoft.com/office/drawing/2014/main" id="{612AA937-9F9D-4177-AF36-54D1FCDA7C1E}"/>
              </a:ext>
            </a:extLst>
          </p:cNvPr>
          <p:cNvSpPr>
            <a:spLocks noChangeArrowheads="1"/>
          </p:cNvSpPr>
          <p:nvPr/>
        </p:nvSpPr>
        <p:spPr bwMode="auto">
          <a:xfrm>
            <a:off x="0" y="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ru-UA"/>
          </a:p>
        </p:txBody>
      </p:sp>
    </p:spTree>
    <p:extLst>
      <p:ext uri="{BB962C8B-B14F-4D97-AF65-F5344CB8AC3E}">
        <p14:creationId xmlns:p14="http://schemas.microsoft.com/office/powerpoint/2010/main" val="36442238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4C1919D-49BE-4118-98D9-8C402A38686C}"/>
              </a:ext>
            </a:extLst>
          </p:cNvPr>
          <p:cNvSpPr>
            <a:spLocks noGrp="1"/>
          </p:cNvSpPr>
          <p:nvPr>
            <p:ph type="title"/>
          </p:nvPr>
        </p:nvSpPr>
        <p:spPr/>
        <p:txBody>
          <a:bodyPr/>
          <a:lstStyle/>
          <a:p>
            <a:endParaRPr lang="ru-UA"/>
          </a:p>
        </p:txBody>
      </p:sp>
      <p:graphicFrame>
        <p:nvGraphicFramePr>
          <p:cNvPr id="4" name="Объект 3">
            <a:extLst>
              <a:ext uri="{FF2B5EF4-FFF2-40B4-BE49-F238E27FC236}">
                <a16:creationId xmlns:a16="http://schemas.microsoft.com/office/drawing/2014/main" id="{24E2ECF7-DAED-460F-B638-33492E913A82}"/>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1155378966"/>
                    </a:ext>
                  </a:extLst>
                </a:gridCol>
                <a:gridCol w="25400">
                  <a:extLst>
                    <a:ext uri="{9D8B030D-6E8A-4147-A177-3AD203B41FA5}">
                      <a16:colId xmlns:a16="http://schemas.microsoft.com/office/drawing/2014/main" val="2041354240"/>
                    </a:ext>
                  </a:extLst>
                </a:gridCol>
                <a:gridCol w="25400">
                  <a:extLst>
                    <a:ext uri="{9D8B030D-6E8A-4147-A177-3AD203B41FA5}">
                      <a16:colId xmlns:a16="http://schemas.microsoft.com/office/drawing/2014/main" val="527539736"/>
                    </a:ext>
                  </a:extLst>
                </a:gridCol>
                <a:gridCol w="25400">
                  <a:extLst>
                    <a:ext uri="{9D8B030D-6E8A-4147-A177-3AD203B41FA5}">
                      <a16:colId xmlns:a16="http://schemas.microsoft.com/office/drawing/2014/main" val="1106132607"/>
                    </a:ext>
                  </a:extLst>
                </a:gridCol>
              </a:tblGrid>
              <a:tr h="0">
                <a:tc gridSpan="3">
                  <a:txBody>
                    <a:bodyPr/>
                    <a:lstStyle/>
                    <a:p>
                      <a:pPr algn="ctr" rtl="0" fontAlgn="ctr"/>
                      <a:r>
                        <a:rPr lang="ru-RU" sz="100" b="1" i="0" u="none" strike="noStrike">
                          <a:solidFill>
                            <a:srgbClr val="FFFFFF"/>
                          </a:solidFill>
                          <a:effectLst/>
                          <a:latin typeface="Arial" panose="020B0604020202020204" pitchFamily="34" charset="0"/>
                        </a:rPr>
                        <a:t>Застосування учителем форм організації навчальної діяльності учнів</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63160480"/>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00" b="0" i="0" u="none" strike="noStrike">
                          <a:solidFill>
                            <a:srgbClr val="000000"/>
                          </a:solidFill>
                          <a:effectLst/>
                          <a:latin typeface="Tahoma" panose="020B0604030504040204" pitchFamily="34" charset="0"/>
                        </a:rPr>
                        <a:t>ні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RU" sz="100" b="0" i="0" u="none" strike="noStrike">
                          <a:solidFill>
                            <a:srgbClr val="000000"/>
                          </a:solidFill>
                          <a:effectLst/>
                          <a:latin typeface="Tahoma" panose="020B0604030504040204" pitchFamily="34" charset="0"/>
                        </a:rPr>
                        <a:t>так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44695954"/>
                  </a:ext>
                </a:extLst>
              </a:tr>
              <a:tr h="0">
                <a:tc>
                  <a:txBody>
                    <a:bodyPr/>
                    <a:lstStyle/>
                    <a:p>
                      <a:pPr algn="l" rtl="0" fontAlgn="ctr"/>
                      <a:r>
                        <a:rPr lang="ru-RU" sz="100" b="0" i="0" u="none" strike="noStrike">
                          <a:solidFill>
                            <a:srgbClr val="FFFFFF"/>
                          </a:solidFill>
                          <a:effectLst/>
                          <a:latin typeface="Tahoma" panose="020B0604030504040204" pitchFamily="34" charset="0"/>
                        </a:rPr>
                        <a:t>4.1. фронтальна (спільна діяльність класу для реалізації навчальних завдань)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a:solidFill>
                            <a:srgbClr val="000000"/>
                          </a:solidFill>
                          <a:effectLst/>
                          <a:latin typeface="Tahoma" panose="020B0604030504040204" pitchFamily="34" charset="0"/>
                        </a:rPr>
                        <a:t>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742729197"/>
                  </a:ext>
                </a:extLst>
              </a:tr>
              <a:tr h="0">
                <a:tc>
                  <a:txBody>
                    <a:bodyPr/>
                    <a:lstStyle/>
                    <a:p>
                      <a:pPr algn="l" rtl="0" fontAlgn="ctr"/>
                      <a:r>
                        <a:rPr lang="ru-RU" sz="100" b="0" i="0" u="none" strike="noStrike">
                          <a:solidFill>
                            <a:srgbClr val="FFFFFF"/>
                          </a:solidFill>
                          <a:effectLst/>
                          <a:latin typeface="Tahoma" panose="020B0604030504040204" pitchFamily="34" charset="0"/>
                        </a:rPr>
                        <a:t>4.2. групова (поділ на групи для розв'язання однакових чи різних завдань)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a:solidFill>
                            <a:srgbClr val="000000"/>
                          </a:solidFill>
                          <a:effectLst/>
                          <a:latin typeface="Tahoma" panose="020B0604030504040204" pitchFamily="34" charset="0"/>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565415295"/>
                  </a:ext>
                </a:extLst>
              </a:tr>
              <a:tr h="0">
                <a:tc>
                  <a:txBody>
                    <a:bodyPr/>
                    <a:lstStyle/>
                    <a:p>
                      <a:pPr algn="l" rtl="0" fontAlgn="ctr"/>
                      <a:r>
                        <a:rPr lang="ru-RU" sz="100" b="0" i="0" u="none" strike="noStrike">
                          <a:solidFill>
                            <a:srgbClr val="FFFFFF"/>
                          </a:solidFill>
                          <a:effectLst/>
                          <a:latin typeface="Tahoma" panose="020B0604030504040204" pitchFamily="34" charset="0"/>
                        </a:rPr>
                        <a:t>4.3. індивідуальна (відповідно до рівня підготовки та навчальних можливостей учнів)</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a:solidFill>
                            <a:srgbClr val="000000"/>
                          </a:solidFill>
                          <a:effectLst/>
                          <a:latin typeface="Tahoma" panose="020B0604030504040204" pitchFamily="34" charset="0"/>
                        </a:rPr>
                        <a:t>76%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104247429"/>
                  </a:ext>
                </a:extLst>
              </a:tr>
              <a:tr h="0">
                <a:tc>
                  <a:txBody>
                    <a:bodyPr/>
                    <a:lstStyle/>
                    <a:p>
                      <a:pPr algn="l" rtl="0" fontAlgn="ctr"/>
                      <a:r>
                        <a:rPr lang="ru-RU" sz="100" b="0" i="0" u="none" strike="noStrike">
                          <a:solidFill>
                            <a:srgbClr val="FFFFFF"/>
                          </a:solidFill>
                          <a:effectLst/>
                          <a:latin typeface="Tahoma" panose="020B0604030504040204" pitchFamily="34" charset="0"/>
                        </a:rPr>
                        <a:t>4.4. робота в парах (спільна робота з партнером: діалог, дискусія, обговорення тощо)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dirty="0">
                          <a:solidFill>
                            <a:srgbClr val="000000"/>
                          </a:solidFill>
                          <a:effectLst/>
                          <a:latin typeface="Tahoma" panose="020B0604030504040204" pitchFamily="34" charset="0"/>
                        </a:rPr>
                        <a:t>58%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853159645"/>
                  </a:ext>
                </a:extLst>
              </a:tr>
            </a:tbl>
          </a:graphicData>
        </a:graphic>
      </p:graphicFrame>
      <p:graphicFrame>
        <p:nvGraphicFramePr>
          <p:cNvPr id="5" name="Таблица 4">
            <a:extLst>
              <a:ext uri="{FF2B5EF4-FFF2-40B4-BE49-F238E27FC236}">
                <a16:creationId xmlns:a16="http://schemas.microsoft.com/office/drawing/2014/main" id="{7F8D93B3-D7C6-441C-B0D5-F333127F8C77}"/>
              </a:ext>
            </a:extLst>
          </p:cNvPr>
          <p:cNvGraphicFramePr>
            <a:graphicFrameLocks noGrp="1"/>
          </p:cNvGraphicFramePr>
          <p:nvPr>
            <p:extLst>
              <p:ext uri="{D42A27DB-BD31-4B8C-83A1-F6EECF244321}">
                <p14:modId xmlns:p14="http://schemas.microsoft.com/office/powerpoint/2010/main" val="525230500"/>
              </p:ext>
            </p:extLst>
          </p:nvPr>
        </p:nvGraphicFramePr>
        <p:xfrm>
          <a:off x="297456" y="1243504"/>
          <a:ext cx="4583015" cy="5547005"/>
        </p:xfrm>
        <a:graphic>
          <a:graphicData uri="http://schemas.openxmlformats.org/drawingml/2006/table">
            <a:tbl>
              <a:tblPr>
                <a:tableStyleId>{5C22544A-7EE6-4342-B048-85BDC9FD1C3A}</a:tableStyleId>
              </a:tblPr>
              <a:tblGrid>
                <a:gridCol w="2674609">
                  <a:extLst>
                    <a:ext uri="{9D8B030D-6E8A-4147-A177-3AD203B41FA5}">
                      <a16:colId xmlns:a16="http://schemas.microsoft.com/office/drawing/2014/main" val="2831152619"/>
                    </a:ext>
                  </a:extLst>
                </a:gridCol>
                <a:gridCol w="922278">
                  <a:extLst>
                    <a:ext uri="{9D8B030D-6E8A-4147-A177-3AD203B41FA5}">
                      <a16:colId xmlns:a16="http://schemas.microsoft.com/office/drawing/2014/main" val="125323515"/>
                    </a:ext>
                  </a:extLst>
                </a:gridCol>
                <a:gridCol w="943562">
                  <a:extLst>
                    <a:ext uri="{9D8B030D-6E8A-4147-A177-3AD203B41FA5}">
                      <a16:colId xmlns:a16="http://schemas.microsoft.com/office/drawing/2014/main" val="362592403"/>
                    </a:ext>
                  </a:extLst>
                </a:gridCol>
                <a:gridCol w="42566">
                  <a:extLst>
                    <a:ext uri="{9D8B030D-6E8A-4147-A177-3AD203B41FA5}">
                      <a16:colId xmlns:a16="http://schemas.microsoft.com/office/drawing/2014/main" val="363658978"/>
                    </a:ext>
                  </a:extLst>
                </a:gridCol>
              </a:tblGrid>
              <a:tr h="1097233">
                <a:tc gridSpan="3">
                  <a:txBody>
                    <a:bodyPr/>
                    <a:lstStyle/>
                    <a:p>
                      <a:pPr algn="ctr" rtl="0" fontAlgn="ctr"/>
                      <a:r>
                        <a:rPr lang="ru-RU" sz="2400" b="1" u="none" strike="noStrike" dirty="0" err="1">
                          <a:effectLst/>
                          <a:latin typeface="Times New Roman" panose="02020603050405020304" pitchFamily="18" charset="0"/>
                          <a:cs typeface="Times New Roman" panose="02020603050405020304" pitchFamily="18" charset="0"/>
                        </a:rPr>
                        <a:t>Застосування</a:t>
                      </a:r>
                      <a:r>
                        <a:rPr lang="ru-RU" sz="2400" b="1" u="none" strike="noStrike" dirty="0">
                          <a:effectLst/>
                          <a:latin typeface="Times New Roman" panose="02020603050405020304" pitchFamily="18" charset="0"/>
                          <a:cs typeface="Times New Roman" panose="02020603050405020304" pitchFamily="18" charset="0"/>
                        </a:rPr>
                        <a:t> учителем форм </a:t>
                      </a:r>
                      <a:r>
                        <a:rPr lang="ru-RU" sz="2400" b="1" u="none" strike="noStrike" dirty="0" err="1">
                          <a:effectLst/>
                          <a:latin typeface="Times New Roman" panose="02020603050405020304" pitchFamily="18" charset="0"/>
                          <a:cs typeface="Times New Roman" panose="02020603050405020304" pitchFamily="18" charset="0"/>
                        </a:rPr>
                        <a:t>організації</a:t>
                      </a:r>
                      <a:r>
                        <a:rPr lang="ru-RU" sz="2400" b="1" u="none" strike="noStrike" dirty="0">
                          <a:effectLst/>
                          <a:latin typeface="Times New Roman" panose="02020603050405020304" pitchFamily="18" charset="0"/>
                          <a:cs typeface="Times New Roman" panose="02020603050405020304" pitchFamily="18" charset="0"/>
                        </a:rPr>
                        <a:t> </a:t>
                      </a:r>
                      <a:r>
                        <a:rPr lang="ru-RU" sz="2400" b="1" u="none" strike="noStrike" dirty="0" err="1">
                          <a:effectLst/>
                          <a:latin typeface="Times New Roman" panose="02020603050405020304" pitchFamily="18" charset="0"/>
                          <a:cs typeface="Times New Roman" panose="02020603050405020304" pitchFamily="18" charset="0"/>
                        </a:rPr>
                        <a:t>навчальної</a:t>
                      </a:r>
                      <a:r>
                        <a:rPr lang="ru-RU" sz="2400" b="1" u="none" strike="noStrike" dirty="0">
                          <a:effectLst/>
                          <a:latin typeface="Times New Roman" panose="02020603050405020304" pitchFamily="18" charset="0"/>
                          <a:cs typeface="Times New Roman" panose="02020603050405020304" pitchFamily="18" charset="0"/>
                        </a:rPr>
                        <a:t> </a:t>
                      </a:r>
                      <a:r>
                        <a:rPr lang="ru-RU" sz="2400" b="1" u="none" strike="noStrike" dirty="0" err="1">
                          <a:effectLst/>
                          <a:latin typeface="Times New Roman" panose="02020603050405020304" pitchFamily="18" charset="0"/>
                          <a:cs typeface="Times New Roman" panose="02020603050405020304" pitchFamily="18" charset="0"/>
                        </a:rPr>
                        <a:t>діяльності</a:t>
                      </a:r>
                      <a:r>
                        <a:rPr lang="ru-RU" sz="2400" b="1" u="none" strike="noStrike" dirty="0">
                          <a:effectLst/>
                          <a:latin typeface="Times New Roman" panose="02020603050405020304" pitchFamily="18" charset="0"/>
                          <a:cs typeface="Times New Roman" panose="02020603050405020304" pitchFamily="18" charset="0"/>
                        </a:rPr>
                        <a:t> </a:t>
                      </a:r>
                      <a:r>
                        <a:rPr lang="ru-RU" sz="2400" b="1" u="none" strike="noStrike" dirty="0" err="1">
                          <a:effectLst/>
                          <a:latin typeface="Times New Roman" panose="02020603050405020304" pitchFamily="18" charset="0"/>
                          <a:cs typeface="Times New Roman" panose="02020603050405020304" pitchFamily="18" charset="0"/>
                        </a:rPr>
                        <a:t>учнів</a:t>
                      </a:r>
                      <a:endParaRPr lang="ru-RU" sz="24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a:txBody>
                    <a:bodyPr/>
                    <a:lstStyle/>
                    <a:p>
                      <a:pPr algn="ctr" rtl="0" fontAlgn="t"/>
                      <a:endParaRPr lang="ru-UA" sz="1100" b="0" i="0" u="none" strike="noStrike">
                        <a:solidFill>
                          <a:srgbClr val="000000"/>
                        </a:solidFill>
                        <a:effectLst/>
                        <a:latin typeface="Calibri" panose="020F0502020204030204" pitchFamily="34" charset="0"/>
                      </a:endParaRPr>
                    </a:p>
                  </a:txBody>
                  <a:tcPr marL="6350" marR="6350" marT="6350" marB="0"/>
                </a:tc>
                <a:extLst>
                  <a:ext uri="{0D108BD9-81ED-4DB2-BD59-A6C34878D82A}">
                    <a16:rowId xmlns:a16="http://schemas.microsoft.com/office/drawing/2014/main" val="1454770440"/>
                  </a:ext>
                </a:extLst>
              </a:tr>
              <a:tr h="608857">
                <a:tc>
                  <a:txBody>
                    <a:bodyPr/>
                    <a:lstStyle/>
                    <a:p>
                      <a:pPr algn="ctr" rtl="0" fontAlgn="ctr"/>
                      <a:r>
                        <a:rPr lang="ru-RU" sz="1600" u="none" strike="noStrike" dirty="0" err="1">
                          <a:effectLst/>
                          <a:latin typeface="Times New Roman" panose="02020603050405020304" pitchFamily="18" charset="0"/>
                          <a:cs typeface="Times New Roman" panose="02020603050405020304" pitchFamily="18" charset="0"/>
                        </a:rPr>
                        <a:t>Питання</a:t>
                      </a:r>
                      <a:endParaRPr lang="ru-RU" sz="16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ctr"/>
                      <a:r>
                        <a:rPr lang="ru-RU" sz="1600" u="none" strike="noStrike" dirty="0" err="1">
                          <a:effectLst/>
                          <a:latin typeface="Times New Roman" panose="02020603050405020304" pitchFamily="18" charset="0"/>
                          <a:cs typeface="Times New Roman" panose="02020603050405020304" pitchFamily="18" charset="0"/>
                        </a:rPr>
                        <a:t>ні</a:t>
                      </a:r>
                      <a:endParaRPr lang="ru-RU"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2">
                  <a:txBody>
                    <a:bodyPr/>
                    <a:lstStyle/>
                    <a:p>
                      <a:pPr algn="ctr" rtl="0" fontAlgn="ctr"/>
                      <a:r>
                        <a:rPr lang="ru-RU" sz="1600" u="none" strike="noStrike" dirty="0">
                          <a:effectLst/>
                          <a:latin typeface="Times New Roman" panose="02020603050405020304" pitchFamily="18" charset="0"/>
                          <a:cs typeface="Times New Roman" panose="02020603050405020304" pitchFamily="18" charset="0"/>
                        </a:rPr>
                        <a:t>так</a:t>
                      </a:r>
                      <a:endParaRPr lang="ru-RU"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extLst>
                  <a:ext uri="{0D108BD9-81ED-4DB2-BD59-A6C34878D82A}">
                    <a16:rowId xmlns:a16="http://schemas.microsoft.com/office/drawing/2014/main" val="3178679741"/>
                  </a:ext>
                </a:extLst>
              </a:tr>
              <a:tr h="950936">
                <a:tc>
                  <a:txBody>
                    <a:bodyPr/>
                    <a:lstStyle/>
                    <a:p>
                      <a:pPr algn="l" rtl="0" fontAlgn="ctr"/>
                      <a:r>
                        <a:rPr lang="ru-RU" sz="1600" u="none" strike="noStrike" dirty="0">
                          <a:effectLst/>
                          <a:latin typeface="Times New Roman" panose="02020603050405020304" pitchFamily="18" charset="0"/>
                          <a:cs typeface="Times New Roman" panose="02020603050405020304" pitchFamily="18" charset="0"/>
                        </a:rPr>
                        <a:t>4.1. </a:t>
                      </a:r>
                      <a:r>
                        <a:rPr lang="ru-RU" sz="1600" u="none" strike="noStrike" dirty="0" err="1">
                          <a:effectLst/>
                          <a:latin typeface="Times New Roman" panose="02020603050405020304" pitchFamily="18" charset="0"/>
                          <a:cs typeface="Times New Roman" panose="02020603050405020304" pitchFamily="18" charset="0"/>
                        </a:rPr>
                        <a:t>фронтальна</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спільна</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діяльність</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класу</a:t>
                      </a:r>
                      <a:r>
                        <a:rPr lang="ru-RU" sz="1600" u="none" strike="noStrike" dirty="0">
                          <a:effectLst/>
                          <a:latin typeface="Times New Roman" panose="02020603050405020304" pitchFamily="18" charset="0"/>
                          <a:cs typeface="Times New Roman" panose="02020603050405020304" pitchFamily="18" charset="0"/>
                        </a:rPr>
                        <a:t> для </a:t>
                      </a:r>
                      <a:r>
                        <a:rPr lang="ru-RU" sz="1600" u="none" strike="noStrike" dirty="0" err="1">
                          <a:effectLst/>
                          <a:latin typeface="Times New Roman" panose="02020603050405020304" pitchFamily="18" charset="0"/>
                          <a:cs typeface="Times New Roman" panose="02020603050405020304" pitchFamily="18" charset="0"/>
                        </a:rPr>
                        <a:t>реалізації</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навчальних</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завдань</a:t>
                      </a:r>
                      <a:r>
                        <a:rPr lang="ru-RU" sz="1600" u="none" strike="noStrike" dirty="0">
                          <a:effectLst/>
                          <a:latin typeface="Times New Roman" panose="02020603050405020304" pitchFamily="18" charset="0"/>
                          <a:cs typeface="Times New Roman" panose="02020603050405020304" pitchFamily="18" charset="0"/>
                        </a:rPr>
                        <a:t>)</a:t>
                      </a:r>
                      <a:endParaRPr lang="ru-RU" sz="16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ctr"/>
                      <a:r>
                        <a:rPr lang="ru-UA" sz="1600" u="none" strike="noStrike" dirty="0">
                          <a:effectLst/>
                          <a:latin typeface="Times New Roman" panose="02020603050405020304" pitchFamily="18" charset="0"/>
                          <a:cs typeface="Times New Roman" panose="02020603050405020304" pitchFamily="18" charset="0"/>
                        </a:rPr>
                        <a:t>2%</a:t>
                      </a:r>
                      <a:endParaRPr lang="ru-UA"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2">
                  <a:txBody>
                    <a:bodyPr/>
                    <a:lstStyle/>
                    <a:p>
                      <a:pPr algn="ctr" rtl="0" fontAlgn="ctr"/>
                      <a:r>
                        <a:rPr lang="ru-UA" sz="1600" u="none" strike="noStrike" dirty="0">
                          <a:effectLst/>
                          <a:latin typeface="Times New Roman" panose="02020603050405020304" pitchFamily="18" charset="0"/>
                          <a:cs typeface="Times New Roman" panose="02020603050405020304" pitchFamily="18" charset="0"/>
                        </a:rPr>
                        <a:t>98%</a:t>
                      </a:r>
                      <a:endParaRPr lang="ru-UA"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extLst>
                  <a:ext uri="{0D108BD9-81ED-4DB2-BD59-A6C34878D82A}">
                    <a16:rowId xmlns:a16="http://schemas.microsoft.com/office/drawing/2014/main" val="979915680"/>
                  </a:ext>
                </a:extLst>
              </a:tr>
              <a:tr h="950936">
                <a:tc>
                  <a:txBody>
                    <a:bodyPr/>
                    <a:lstStyle/>
                    <a:p>
                      <a:pPr algn="l" rtl="0" fontAlgn="ctr"/>
                      <a:r>
                        <a:rPr lang="ru-RU" sz="1600" u="none" strike="noStrike" dirty="0">
                          <a:effectLst/>
                          <a:latin typeface="Times New Roman" panose="02020603050405020304" pitchFamily="18" charset="0"/>
                          <a:cs typeface="Times New Roman" panose="02020603050405020304" pitchFamily="18" charset="0"/>
                        </a:rPr>
                        <a:t>4.2. </a:t>
                      </a:r>
                      <a:r>
                        <a:rPr lang="ru-RU" sz="1600" u="none" strike="noStrike" dirty="0" err="1">
                          <a:effectLst/>
                          <a:latin typeface="Times New Roman" panose="02020603050405020304" pitchFamily="18" charset="0"/>
                          <a:cs typeface="Times New Roman" panose="02020603050405020304" pitchFamily="18" charset="0"/>
                        </a:rPr>
                        <a:t>групова</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поділ</a:t>
                      </a:r>
                      <a:r>
                        <a:rPr lang="ru-RU" sz="1600" u="none" strike="noStrike" dirty="0">
                          <a:effectLst/>
                          <a:latin typeface="Times New Roman" panose="02020603050405020304" pitchFamily="18" charset="0"/>
                          <a:cs typeface="Times New Roman" panose="02020603050405020304" pitchFamily="18" charset="0"/>
                        </a:rPr>
                        <a:t> на </a:t>
                      </a:r>
                      <a:r>
                        <a:rPr lang="ru-RU" sz="1600" u="none" strike="noStrike" dirty="0" err="1">
                          <a:effectLst/>
                          <a:latin typeface="Times New Roman" panose="02020603050405020304" pitchFamily="18" charset="0"/>
                          <a:cs typeface="Times New Roman" panose="02020603050405020304" pitchFamily="18" charset="0"/>
                        </a:rPr>
                        <a:t>групи</a:t>
                      </a:r>
                      <a:r>
                        <a:rPr lang="ru-RU" sz="1600" u="none" strike="noStrike" dirty="0">
                          <a:effectLst/>
                          <a:latin typeface="Times New Roman" panose="02020603050405020304" pitchFamily="18" charset="0"/>
                          <a:cs typeface="Times New Roman" panose="02020603050405020304" pitchFamily="18" charset="0"/>
                        </a:rPr>
                        <a:t> для </a:t>
                      </a:r>
                      <a:r>
                        <a:rPr lang="ru-RU" sz="1600" u="none" strike="noStrike" dirty="0" err="1">
                          <a:effectLst/>
                          <a:latin typeface="Times New Roman" panose="02020603050405020304" pitchFamily="18" charset="0"/>
                          <a:cs typeface="Times New Roman" panose="02020603050405020304" pitchFamily="18" charset="0"/>
                        </a:rPr>
                        <a:t>розв'язання</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однакових</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чи</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різних</a:t>
                      </a:r>
                      <a:r>
                        <a:rPr lang="ru-RU" sz="1600" u="none" strike="noStrike" dirty="0">
                          <a:effectLst/>
                          <a:latin typeface="Times New Roman" panose="02020603050405020304" pitchFamily="18" charset="0"/>
                          <a:cs typeface="Times New Roman" panose="02020603050405020304" pitchFamily="18" charset="0"/>
                        </a:rPr>
                        <a:t> </a:t>
                      </a:r>
                      <a:r>
                        <a:rPr lang="ru-RU" sz="1600" u="none" strike="noStrike" dirty="0" err="1">
                          <a:effectLst/>
                          <a:latin typeface="Times New Roman" panose="02020603050405020304" pitchFamily="18" charset="0"/>
                          <a:cs typeface="Times New Roman" panose="02020603050405020304" pitchFamily="18" charset="0"/>
                        </a:rPr>
                        <a:t>завдань</a:t>
                      </a:r>
                      <a:r>
                        <a:rPr lang="ru-RU" sz="1600" u="none" strike="noStrike" dirty="0">
                          <a:effectLst/>
                          <a:latin typeface="Times New Roman" panose="02020603050405020304" pitchFamily="18" charset="0"/>
                          <a:cs typeface="Times New Roman" panose="02020603050405020304" pitchFamily="18" charset="0"/>
                        </a:rPr>
                        <a:t>)</a:t>
                      </a:r>
                      <a:endParaRPr lang="ru-RU" sz="16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ctr"/>
                      <a:r>
                        <a:rPr lang="ru-UA" sz="1600" u="none" strike="noStrike">
                          <a:effectLst/>
                          <a:latin typeface="Times New Roman" panose="02020603050405020304" pitchFamily="18" charset="0"/>
                          <a:cs typeface="Times New Roman" panose="02020603050405020304" pitchFamily="18" charset="0"/>
                        </a:rPr>
                        <a:t>26%</a:t>
                      </a:r>
                      <a:endParaRPr lang="ru-UA" sz="16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2">
                  <a:txBody>
                    <a:bodyPr/>
                    <a:lstStyle/>
                    <a:p>
                      <a:pPr algn="ctr" rtl="0" fontAlgn="ctr"/>
                      <a:r>
                        <a:rPr lang="ru-UA" sz="1600" u="none" strike="noStrike" dirty="0">
                          <a:effectLst/>
                          <a:latin typeface="Times New Roman" panose="02020603050405020304" pitchFamily="18" charset="0"/>
                          <a:cs typeface="Times New Roman" panose="02020603050405020304" pitchFamily="18" charset="0"/>
                        </a:rPr>
                        <a:t>74%</a:t>
                      </a:r>
                      <a:r>
                        <a:rPr lang="uk-UA" sz="1600" u="none" strike="noStrike" dirty="0">
                          <a:effectLst/>
                          <a:latin typeface="Times New Roman" panose="02020603050405020304" pitchFamily="18" charset="0"/>
                          <a:cs typeface="Times New Roman" panose="02020603050405020304" pitchFamily="18" charset="0"/>
                        </a:rPr>
                        <a:t> +</a:t>
                      </a:r>
                      <a:endParaRPr lang="ru-UA"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extLst>
                  <a:ext uri="{0D108BD9-81ED-4DB2-BD59-A6C34878D82A}">
                    <a16:rowId xmlns:a16="http://schemas.microsoft.com/office/drawing/2014/main" val="3378630228"/>
                  </a:ext>
                </a:extLst>
              </a:tr>
              <a:tr h="950936">
                <a:tc>
                  <a:txBody>
                    <a:bodyPr/>
                    <a:lstStyle/>
                    <a:p>
                      <a:pPr algn="l" rtl="0" fontAlgn="ctr"/>
                      <a:r>
                        <a:rPr lang="ru-RU" sz="1600" u="none" strike="noStrike">
                          <a:effectLst/>
                          <a:latin typeface="Times New Roman" panose="02020603050405020304" pitchFamily="18" charset="0"/>
                          <a:cs typeface="Times New Roman" panose="02020603050405020304" pitchFamily="18" charset="0"/>
                        </a:rPr>
                        <a:t>4.3. індивідуальна (відповідно до рівня підготовки та навчальних можливостей учнів)</a:t>
                      </a:r>
                      <a:endParaRPr lang="ru-RU" sz="1600" b="0" i="0" u="none" strike="noStrike">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ctr"/>
                      <a:r>
                        <a:rPr lang="ru-UA" sz="1600" u="none" strike="noStrike" dirty="0">
                          <a:effectLst/>
                          <a:latin typeface="Times New Roman" panose="02020603050405020304" pitchFamily="18" charset="0"/>
                          <a:cs typeface="Times New Roman" panose="02020603050405020304" pitchFamily="18" charset="0"/>
                        </a:rPr>
                        <a:t>24%</a:t>
                      </a:r>
                      <a:endParaRPr lang="ru-UA"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2">
                  <a:txBody>
                    <a:bodyPr/>
                    <a:lstStyle/>
                    <a:p>
                      <a:pPr algn="ctr" rtl="0" fontAlgn="ctr"/>
                      <a:r>
                        <a:rPr lang="ru-UA" sz="1600" u="none" strike="noStrike" dirty="0">
                          <a:effectLst/>
                          <a:latin typeface="Times New Roman" panose="02020603050405020304" pitchFamily="18" charset="0"/>
                          <a:cs typeface="Times New Roman" panose="02020603050405020304" pitchFamily="18" charset="0"/>
                        </a:rPr>
                        <a:t>76%</a:t>
                      </a:r>
                      <a:r>
                        <a:rPr lang="uk-UA" sz="1600" u="none" strike="noStrike" dirty="0">
                          <a:effectLst/>
                          <a:latin typeface="Times New Roman" panose="02020603050405020304" pitchFamily="18" charset="0"/>
                          <a:cs typeface="Times New Roman" panose="02020603050405020304" pitchFamily="18" charset="0"/>
                        </a:rPr>
                        <a:t> -</a:t>
                      </a:r>
                      <a:endParaRPr lang="ru-UA"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extLst>
                  <a:ext uri="{0D108BD9-81ED-4DB2-BD59-A6C34878D82A}">
                    <a16:rowId xmlns:a16="http://schemas.microsoft.com/office/drawing/2014/main" val="3682700819"/>
                  </a:ext>
                </a:extLst>
              </a:tr>
              <a:tr h="950936">
                <a:tc>
                  <a:txBody>
                    <a:bodyPr/>
                    <a:lstStyle/>
                    <a:p>
                      <a:pPr algn="l" rtl="0" fontAlgn="ctr"/>
                      <a:r>
                        <a:rPr lang="ru-RU" sz="1600" u="none" strike="noStrike">
                          <a:effectLst/>
                          <a:latin typeface="Times New Roman" panose="02020603050405020304" pitchFamily="18" charset="0"/>
                          <a:cs typeface="Times New Roman" panose="02020603050405020304" pitchFamily="18" charset="0"/>
                        </a:rPr>
                        <a:t>4.4. робота в парах (спільна робота з партнером: діалог, дискусія, обговорення тощо)</a:t>
                      </a:r>
                      <a:endParaRPr lang="ru-RU" sz="1600" b="0" i="0" u="none" strike="noStrike">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ctr"/>
                      <a:r>
                        <a:rPr lang="ru-UA" sz="1600" u="none" strike="noStrike" dirty="0">
                          <a:effectLst/>
                          <a:latin typeface="Times New Roman" panose="02020603050405020304" pitchFamily="18" charset="0"/>
                          <a:cs typeface="Times New Roman" panose="02020603050405020304" pitchFamily="18" charset="0"/>
                        </a:rPr>
                        <a:t>42%</a:t>
                      </a:r>
                      <a:endParaRPr lang="ru-UA"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2">
                  <a:txBody>
                    <a:bodyPr/>
                    <a:lstStyle/>
                    <a:p>
                      <a:pPr algn="ctr" rtl="0" fontAlgn="ctr"/>
                      <a:r>
                        <a:rPr lang="ru-UA" sz="1600" u="none" strike="noStrike" dirty="0">
                          <a:effectLst/>
                          <a:latin typeface="Times New Roman" panose="02020603050405020304" pitchFamily="18" charset="0"/>
                          <a:cs typeface="Times New Roman" panose="02020603050405020304" pitchFamily="18" charset="0"/>
                        </a:rPr>
                        <a:t>58%</a:t>
                      </a:r>
                      <a:r>
                        <a:rPr lang="uk-UA" sz="1600" u="none" strike="noStrike" dirty="0">
                          <a:effectLst/>
                          <a:latin typeface="Times New Roman" panose="02020603050405020304" pitchFamily="18" charset="0"/>
                          <a:cs typeface="Times New Roman" panose="02020603050405020304" pitchFamily="18" charset="0"/>
                        </a:rPr>
                        <a:t> +</a:t>
                      </a:r>
                      <a:endParaRPr lang="ru-UA"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extLst>
                  <a:ext uri="{0D108BD9-81ED-4DB2-BD59-A6C34878D82A}">
                    <a16:rowId xmlns:a16="http://schemas.microsoft.com/office/drawing/2014/main" val="1075359170"/>
                  </a:ext>
                </a:extLst>
              </a:tr>
            </a:tbl>
          </a:graphicData>
        </a:graphic>
      </p:graphicFrame>
      <p:graphicFrame>
        <p:nvGraphicFramePr>
          <p:cNvPr id="6" name="Таблица 5">
            <a:extLst>
              <a:ext uri="{FF2B5EF4-FFF2-40B4-BE49-F238E27FC236}">
                <a16:creationId xmlns:a16="http://schemas.microsoft.com/office/drawing/2014/main" id="{BFEF604A-82E1-4028-BD5D-F7F992FDFB21}"/>
              </a:ext>
            </a:extLst>
          </p:cNvPr>
          <p:cNvGraphicFramePr>
            <a:graphicFrameLocks noGrp="1"/>
          </p:cNvGraphicFramePr>
          <p:nvPr>
            <p:extLst>
              <p:ext uri="{D42A27DB-BD31-4B8C-83A1-F6EECF244321}">
                <p14:modId xmlns:p14="http://schemas.microsoft.com/office/powerpoint/2010/main" val="2883554099"/>
              </p:ext>
            </p:extLst>
          </p:nvPr>
        </p:nvGraphicFramePr>
        <p:xfrm>
          <a:off x="5133861" y="1243504"/>
          <a:ext cx="7058140" cy="5671759"/>
        </p:xfrm>
        <a:graphic>
          <a:graphicData uri="http://schemas.openxmlformats.org/drawingml/2006/table">
            <a:tbl>
              <a:tblPr/>
              <a:tblGrid>
                <a:gridCol w="4119070">
                  <a:extLst>
                    <a:ext uri="{9D8B030D-6E8A-4147-A177-3AD203B41FA5}">
                      <a16:colId xmlns:a16="http://schemas.microsoft.com/office/drawing/2014/main" val="2795827945"/>
                    </a:ext>
                  </a:extLst>
                </a:gridCol>
                <a:gridCol w="1420368">
                  <a:extLst>
                    <a:ext uri="{9D8B030D-6E8A-4147-A177-3AD203B41FA5}">
                      <a16:colId xmlns:a16="http://schemas.microsoft.com/office/drawing/2014/main" val="393532377"/>
                    </a:ext>
                  </a:extLst>
                </a:gridCol>
                <a:gridCol w="1453147">
                  <a:extLst>
                    <a:ext uri="{9D8B030D-6E8A-4147-A177-3AD203B41FA5}">
                      <a16:colId xmlns:a16="http://schemas.microsoft.com/office/drawing/2014/main" val="1384095632"/>
                    </a:ext>
                  </a:extLst>
                </a:gridCol>
                <a:gridCol w="65555">
                  <a:extLst>
                    <a:ext uri="{9D8B030D-6E8A-4147-A177-3AD203B41FA5}">
                      <a16:colId xmlns:a16="http://schemas.microsoft.com/office/drawing/2014/main" val="279908473"/>
                    </a:ext>
                  </a:extLst>
                </a:gridCol>
              </a:tblGrid>
              <a:tr h="622049">
                <a:tc gridSpan="3">
                  <a:txBody>
                    <a:bodyPr/>
                    <a:lstStyle/>
                    <a:p>
                      <a:pPr algn="ctr" rtl="0" fontAlgn="ctr"/>
                      <a:r>
                        <a:rPr lang="ru-RU" sz="2400" b="1" i="0" u="none" strike="noStrike" dirty="0" err="1">
                          <a:solidFill>
                            <a:srgbClr val="FFFFFF"/>
                          </a:solidFill>
                          <a:effectLst/>
                          <a:latin typeface="Times New Roman" panose="02020603050405020304" pitchFamily="18" charset="0"/>
                          <a:cs typeface="Times New Roman" panose="02020603050405020304" pitchFamily="18" charset="0"/>
                        </a:rPr>
                        <a:t>Формування</a:t>
                      </a:r>
                      <a:r>
                        <a:rPr lang="ru-RU" sz="24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400" b="1" i="0" u="none" strike="noStrike" dirty="0" err="1">
                          <a:solidFill>
                            <a:srgbClr val="FFFFFF"/>
                          </a:solidFill>
                          <a:effectLst/>
                          <a:latin typeface="Times New Roman" panose="02020603050405020304" pitchFamily="18" charset="0"/>
                          <a:cs typeface="Times New Roman" panose="02020603050405020304" pitchFamily="18" charset="0"/>
                        </a:rPr>
                        <a:t>наскрізних</a:t>
                      </a:r>
                      <a:r>
                        <a:rPr lang="ru-RU" sz="24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400" b="1" i="0" u="none" strike="noStrike" dirty="0" err="1">
                          <a:solidFill>
                            <a:srgbClr val="FFFFFF"/>
                          </a:solidFill>
                          <a:effectLst/>
                          <a:latin typeface="Times New Roman" panose="02020603050405020304" pitchFamily="18" charset="0"/>
                          <a:cs typeface="Times New Roman" panose="02020603050405020304" pitchFamily="18" charset="0"/>
                        </a:rPr>
                        <a:t>умінь</a:t>
                      </a:r>
                      <a:endParaRPr lang="ru-RU" sz="24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a:txBody>
                    <a:bodyPr/>
                    <a:lstStyle/>
                    <a:p>
                      <a:pPr algn="ctr" rtl="0" fontAlgn="t"/>
                      <a:endParaRPr lang="ru-UA" sz="1400" b="0" i="0" u="none" strike="noStrike">
                        <a:solidFill>
                          <a:srgbClr val="000000"/>
                        </a:solidFill>
                        <a:effectLst/>
                        <a:latin typeface="Calibri" panose="020F0502020204030204" pitchFamily="34" charset="0"/>
                      </a:endParaRPr>
                    </a:p>
                  </a:txBody>
                  <a:tcPr marL="6350" marR="6350" marT="635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42181235"/>
                  </a:ext>
                </a:extLst>
              </a:tr>
              <a:tr h="345176">
                <a:tc>
                  <a:txBody>
                    <a:bodyPr/>
                    <a:lstStyle/>
                    <a:p>
                      <a:pPr algn="l" rtl="0" fontAlgn="ctr"/>
                      <a:r>
                        <a:rPr lang="ru-RU" sz="1400" b="0" i="0" u="none" strike="noStrike">
                          <a:solidFill>
                            <a:srgbClr val="FFFFFF"/>
                          </a:solidFill>
                          <a:effectLst/>
                          <a:latin typeface="Tahoma" panose="020B0604030504040204" pitchFamily="34" charset="0"/>
                        </a:rPr>
                        <a:t>Питання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400" b="0" i="0" u="none" strike="noStrike">
                          <a:solidFill>
                            <a:srgbClr val="000000"/>
                          </a:solidFill>
                          <a:effectLst/>
                          <a:latin typeface="Tahoma" panose="020B0604030504040204" pitchFamily="34" charset="0"/>
                        </a:rPr>
                        <a:t>ні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RU" sz="1400" b="0" i="0" u="none" strike="noStrike">
                          <a:solidFill>
                            <a:srgbClr val="000000"/>
                          </a:solidFill>
                          <a:effectLst/>
                          <a:latin typeface="Tahoma" panose="020B0604030504040204" pitchFamily="34" charset="0"/>
                        </a:rPr>
                        <a:t>так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558052371"/>
                  </a:ext>
                </a:extLst>
              </a:tr>
              <a:tr h="345176">
                <a:tc>
                  <a:txBody>
                    <a:bodyPr/>
                    <a:lstStyle/>
                    <a:p>
                      <a:pPr algn="l" rtl="0" fontAlgn="ctr"/>
                      <a:r>
                        <a:rPr lang="ru-RU" sz="1400" b="0" i="0" u="none" strike="noStrike">
                          <a:solidFill>
                            <a:srgbClr val="FFFFFF"/>
                          </a:solidFill>
                          <a:effectLst/>
                          <a:latin typeface="Tahoma" panose="020B0604030504040204" pitchFamily="34" charset="0"/>
                        </a:rPr>
                        <a:t>5.1. читати з розумінням</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ahoma" panose="020B0604030504040204" pitchFamily="34" charset="0"/>
                        </a:rPr>
                        <a:t>29%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71%</a:t>
                      </a:r>
                      <a:r>
                        <a:rPr lang="uk-UA" sz="1400" b="0" i="0" u="none" strike="noStrike" dirty="0">
                          <a:solidFill>
                            <a:srgbClr val="000000"/>
                          </a:solidFill>
                          <a:effectLst/>
                          <a:latin typeface="Tahoma" panose="020B0604030504040204" pitchFamily="34" charset="0"/>
                        </a:rPr>
                        <a:t> -</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697118032"/>
                  </a:ext>
                </a:extLst>
              </a:tr>
              <a:tr h="539109">
                <a:tc>
                  <a:txBody>
                    <a:bodyPr/>
                    <a:lstStyle/>
                    <a:p>
                      <a:pPr algn="l" rtl="0" fontAlgn="ctr"/>
                      <a:r>
                        <a:rPr lang="ru-RU" sz="1400" b="0" i="0" u="none" strike="noStrike" dirty="0">
                          <a:solidFill>
                            <a:srgbClr val="FFFFFF"/>
                          </a:solidFill>
                          <a:effectLst/>
                          <a:latin typeface="Tahoma" panose="020B0604030504040204" pitchFamily="34" charset="0"/>
                        </a:rPr>
                        <a:t>5.10. </a:t>
                      </a:r>
                      <a:r>
                        <a:rPr lang="ru-RU" sz="1400" b="0" i="0" u="none" strike="noStrike" dirty="0" err="1">
                          <a:solidFill>
                            <a:srgbClr val="FFFFFF"/>
                          </a:solidFill>
                          <a:effectLst/>
                          <a:latin typeface="Tahoma" panose="020B0604030504040204" pitchFamily="34" charset="0"/>
                        </a:rPr>
                        <a:t>розв'язувати</a:t>
                      </a:r>
                      <a:r>
                        <a:rPr lang="ru-RU" sz="1400" b="0" i="0" u="none" strike="noStrike" dirty="0">
                          <a:solidFill>
                            <a:srgbClr val="FFFFFF"/>
                          </a:solidFill>
                          <a:effectLst/>
                          <a:latin typeface="Tahoma" panose="020B0604030504040204" pitchFamily="34" charset="0"/>
                        </a:rPr>
                        <a:t> </a:t>
                      </a:r>
                      <a:r>
                        <a:rPr lang="ru-RU" sz="1400" b="0" i="0" u="none" strike="noStrike" dirty="0" err="1">
                          <a:solidFill>
                            <a:srgbClr val="FFFFFF"/>
                          </a:solidFill>
                          <a:effectLst/>
                          <a:latin typeface="Tahoma" panose="020B0604030504040204" pitchFamily="34" charset="0"/>
                        </a:rPr>
                        <a:t>проблеми</a:t>
                      </a:r>
                      <a:r>
                        <a:rPr lang="ru-RU" sz="1400" b="0" i="0" u="none" strike="noStrike" dirty="0">
                          <a:solidFill>
                            <a:srgbClr val="FFFFFF"/>
                          </a:solidFill>
                          <a:effectLst/>
                          <a:latin typeface="Tahoma" panose="020B0604030504040204" pitchFamily="34" charset="0"/>
                        </a:rPr>
                        <a:t>, практично </a:t>
                      </a:r>
                      <a:r>
                        <a:rPr lang="ru-RU" sz="1400" b="0" i="0" u="none" strike="noStrike" dirty="0" err="1">
                          <a:solidFill>
                            <a:srgbClr val="FFFFFF"/>
                          </a:solidFill>
                          <a:effectLst/>
                          <a:latin typeface="Tahoma" panose="020B0604030504040204" pitchFamily="34" charset="0"/>
                        </a:rPr>
                        <a:t>їх</a:t>
                      </a:r>
                      <a:r>
                        <a:rPr lang="ru-RU" sz="1400" b="0" i="0" u="none" strike="noStrike" dirty="0">
                          <a:solidFill>
                            <a:srgbClr val="FFFFFF"/>
                          </a:solidFill>
                          <a:effectLst/>
                          <a:latin typeface="Tahoma" panose="020B0604030504040204" pitchFamily="34" charset="0"/>
                        </a:rPr>
                        <a:t> </a:t>
                      </a:r>
                      <a:r>
                        <a:rPr lang="ru-RU" sz="1400" b="0" i="0" u="none" strike="noStrike" dirty="0" err="1">
                          <a:solidFill>
                            <a:srgbClr val="FFFFFF"/>
                          </a:solidFill>
                          <a:effectLst/>
                          <a:latin typeface="Tahoma" panose="020B0604030504040204" pitchFamily="34" charset="0"/>
                        </a:rPr>
                        <a:t>перевіряти</a:t>
                      </a:r>
                      <a:r>
                        <a:rPr lang="ru-RU" sz="1400" b="0" i="0" u="none" strike="noStrike" dirty="0">
                          <a:solidFill>
                            <a:srgbClr val="FFFFFF"/>
                          </a:solidFill>
                          <a:effectLst/>
                          <a:latin typeface="Tahoma" panose="020B0604030504040204" pitchFamily="34" charset="0"/>
                        </a:rPr>
                        <a:t> та </a:t>
                      </a:r>
                      <a:r>
                        <a:rPr lang="ru-RU" sz="1400" b="0" i="0" u="none" strike="noStrike" dirty="0" err="1">
                          <a:solidFill>
                            <a:srgbClr val="FFFFFF"/>
                          </a:solidFill>
                          <a:effectLst/>
                          <a:latin typeface="Tahoma" panose="020B0604030504040204" pitchFamily="34" charset="0"/>
                        </a:rPr>
                        <a:t>обґрунтувати</a:t>
                      </a:r>
                      <a:r>
                        <a:rPr lang="ru-RU" sz="1400" b="0" i="0" u="none" strike="noStrike" dirty="0">
                          <a:solidFill>
                            <a:srgbClr val="FFFFFF"/>
                          </a:solidFill>
                          <a:effectLst/>
                          <a:latin typeface="Tahoma" panose="020B0604030504040204" pitchFamily="34" charset="0"/>
                        </a:rPr>
                        <a:t>, </a:t>
                      </a:r>
                      <a:r>
                        <a:rPr lang="ru-RU" sz="1400" b="0" i="0" u="none" strike="noStrike" dirty="0" err="1">
                          <a:solidFill>
                            <a:srgbClr val="FFFFFF"/>
                          </a:solidFill>
                          <a:effectLst/>
                          <a:latin typeface="Tahoma" panose="020B0604030504040204" pitchFamily="34" charset="0"/>
                        </a:rPr>
                        <a:t>презентувати</a:t>
                      </a:r>
                      <a:r>
                        <a:rPr lang="ru-RU" sz="1400" b="0" i="0" u="none" strike="noStrike" dirty="0">
                          <a:solidFill>
                            <a:srgbClr val="FFFFFF"/>
                          </a:solidFill>
                          <a:effectLst/>
                          <a:latin typeface="Tahoma" panose="020B0604030504040204" pitchFamily="34" charset="0"/>
                        </a:rPr>
                        <a:t> та </a:t>
                      </a:r>
                      <a:r>
                        <a:rPr lang="ru-RU" sz="1400" b="0" i="0" u="none" strike="noStrike" dirty="0" err="1">
                          <a:solidFill>
                            <a:srgbClr val="FFFFFF"/>
                          </a:solidFill>
                          <a:effectLst/>
                          <a:latin typeface="Tahoma" panose="020B0604030504040204" pitchFamily="34" charset="0"/>
                        </a:rPr>
                        <a:t>аргументувати</a:t>
                      </a:r>
                      <a:r>
                        <a:rPr lang="ru-RU" sz="1400" b="0" i="0" u="none" strike="noStrike" dirty="0">
                          <a:solidFill>
                            <a:srgbClr val="FFFFFF"/>
                          </a:solidFill>
                          <a:effectLst/>
                          <a:latin typeface="Tahoma" panose="020B0604030504040204" pitchFamily="34" charset="0"/>
                        </a:rPr>
                        <a:t> </a:t>
                      </a:r>
                      <a:r>
                        <a:rPr lang="ru-RU" sz="1400" b="0" i="0" u="none" strike="noStrike" dirty="0" err="1">
                          <a:solidFill>
                            <a:srgbClr val="FFFFFF"/>
                          </a:solidFill>
                          <a:effectLst/>
                          <a:latin typeface="Tahoma" panose="020B0604030504040204" pitchFamily="34" charset="0"/>
                        </a:rPr>
                        <a:t>рішення</a:t>
                      </a:r>
                      <a:endParaRPr lang="ru-RU" sz="1400" b="0" i="0" u="none" strike="noStrike" dirty="0">
                        <a:solidFill>
                          <a:srgbClr val="FFFFFF"/>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dirty="0">
                          <a:solidFill>
                            <a:srgbClr val="000000"/>
                          </a:solidFill>
                          <a:effectLst/>
                          <a:latin typeface="Tahoma" panose="020B0604030504040204" pitchFamily="34" charset="0"/>
                        </a:rPr>
                        <a:t>34%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66%</a:t>
                      </a:r>
                      <a:r>
                        <a:rPr lang="uk-UA" sz="1400" b="0" i="0" u="none" strike="noStrike" dirty="0">
                          <a:solidFill>
                            <a:srgbClr val="000000"/>
                          </a:solidFill>
                          <a:effectLst/>
                          <a:latin typeface="Tahoma" panose="020B0604030504040204" pitchFamily="34" charset="0"/>
                        </a:rPr>
                        <a:t> +</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4229287899"/>
                  </a:ext>
                </a:extLst>
              </a:tr>
              <a:tr h="345176">
                <a:tc>
                  <a:txBody>
                    <a:bodyPr/>
                    <a:lstStyle/>
                    <a:p>
                      <a:pPr algn="l" rtl="0" fontAlgn="ctr"/>
                      <a:r>
                        <a:rPr lang="ru-RU" sz="1400" b="0" i="0" u="none" strike="noStrike">
                          <a:solidFill>
                            <a:srgbClr val="FFFFFF"/>
                          </a:solidFill>
                          <a:effectLst/>
                          <a:latin typeface="Tahoma" panose="020B0604030504040204" pitchFamily="34" charset="0"/>
                        </a:rPr>
                        <a:t>5.2. висловлювати власну думку в усній і письмовій формі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ahoma" panose="020B0604030504040204" pitchFamily="34" charset="0"/>
                        </a:rPr>
                        <a:t>14%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86%</a:t>
                      </a:r>
                      <a:r>
                        <a:rPr lang="uk-UA" sz="1400" b="0" i="0" u="none" strike="noStrike" dirty="0">
                          <a:solidFill>
                            <a:srgbClr val="000000"/>
                          </a:solidFill>
                          <a:effectLst/>
                          <a:latin typeface="Tahoma" panose="020B0604030504040204" pitchFamily="34" charset="0"/>
                        </a:rPr>
                        <a:t> -</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161069980"/>
                  </a:ext>
                </a:extLst>
              </a:tr>
              <a:tr h="345176">
                <a:tc>
                  <a:txBody>
                    <a:bodyPr/>
                    <a:lstStyle/>
                    <a:p>
                      <a:pPr algn="l" rtl="0" fontAlgn="ctr"/>
                      <a:r>
                        <a:rPr lang="ru-RU" sz="1400" b="0" i="0" u="none" strike="noStrike">
                          <a:solidFill>
                            <a:srgbClr val="FFFFFF"/>
                          </a:solidFill>
                          <a:effectLst/>
                          <a:latin typeface="Tahoma" panose="020B0604030504040204" pitchFamily="34" charset="0"/>
                        </a:rPr>
                        <a:t>5.3. критично та системно мислити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ahoma" panose="020B0604030504040204" pitchFamily="34" charset="0"/>
                        </a:rPr>
                        <a:t>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85%</a:t>
                      </a:r>
                      <a:r>
                        <a:rPr lang="uk-UA" sz="1400" b="0" i="0" u="none" strike="noStrike" dirty="0">
                          <a:solidFill>
                            <a:srgbClr val="000000"/>
                          </a:solidFill>
                          <a:effectLst/>
                          <a:latin typeface="Tahoma" panose="020B0604030504040204" pitchFamily="34" charset="0"/>
                        </a:rPr>
                        <a:t> =</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122794141"/>
                  </a:ext>
                </a:extLst>
              </a:tr>
              <a:tr h="539109">
                <a:tc>
                  <a:txBody>
                    <a:bodyPr/>
                    <a:lstStyle/>
                    <a:p>
                      <a:pPr algn="l" rtl="0" fontAlgn="ctr"/>
                      <a:r>
                        <a:rPr lang="ru-RU" sz="1400" b="0" i="0" u="none" strike="noStrike">
                          <a:solidFill>
                            <a:srgbClr val="FFFFFF"/>
                          </a:solidFill>
                          <a:effectLst/>
                          <a:latin typeface="Tahoma" panose="020B0604030504040204" pitchFamily="34" charset="0"/>
                        </a:rPr>
                        <a:t>5.4.  діяти творчо, що передбачає креативне мислення, продукування нових ідей тощо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ahoma" panose="020B0604030504040204" pitchFamily="34" charset="0"/>
                        </a:rPr>
                        <a:t>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70%</a:t>
                      </a:r>
                      <a:r>
                        <a:rPr lang="uk-UA" sz="1400" b="0" i="0" u="none" strike="noStrike" dirty="0">
                          <a:solidFill>
                            <a:srgbClr val="000000"/>
                          </a:solidFill>
                          <a:effectLst/>
                          <a:latin typeface="Tahoma" panose="020B0604030504040204" pitchFamily="34" charset="0"/>
                        </a:rPr>
                        <a:t> +</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940952286"/>
                  </a:ext>
                </a:extLst>
              </a:tr>
              <a:tr h="539109">
                <a:tc>
                  <a:txBody>
                    <a:bodyPr/>
                    <a:lstStyle/>
                    <a:p>
                      <a:pPr algn="l" rtl="0" fontAlgn="ctr"/>
                      <a:r>
                        <a:rPr lang="ru-RU" sz="1400" b="0" i="0" u="none" strike="noStrike">
                          <a:solidFill>
                            <a:srgbClr val="FFFFFF"/>
                          </a:solidFill>
                          <a:effectLst/>
                          <a:latin typeface="Tahoma" panose="020B0604030504040204" pitchFamily="34" charset="0"/>
                        </a:rPr>
                        <a:t>5.5. виявляти ініціативу, прагнення до лідерства, уміння брати на себе відповідальність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ahoma" panose="020B0604030504040204" pitchFamily="34" charset="0"/>
                        </a:rPr>
                        <a:t>35%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65%</a:t>
                      </a:r>
                      <a:r>
                        <a:rPr lang="uk-UA" sz="1400" b="0" i="0" u="none" strike="noStrike" dirty="0">
                          <a:solidFill>
                            <a:srgbClr val="000000"/>
                          </a:solidFill>
                          <a:effectLst/>
                          <a:latin typeface="Tahoma" panose="020B0604030504040204" pitchFamily="34" charset="0"/>
                        </a:rPr>
                        <a:t>   +</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469091683"/>
                  </a:ext>
                </a:extLst>
              </a:tr>
              <a:tr h="345176">
                <a:tc>
                  <a:txBody>
                    <a:bodyPr/>
                    <a:lstStyle/>
                    <a:p>
                      <a:pPr algn="l" rtl="0" fontAlgn="ctr"/>
                      <a:r>
                        <a:rPr lang="ru-RU" sz="1400" b="0" i="0" u="none" strike="noStrike">
                          <a:solidFill>
                            <a:srgbClr val="FFFFFF"/>
                          </a:solidFill>
                          <a:effectLst/>
                          <a:latin typeface="Tahoma" panose="020B0604030504040204" pitchFamily="34" charset="0"/>
                        </a:rPr>
                        <a:t>5.6.  логічно обґрунтувати позицію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ahoma" panose="020B0604030504040204" pitchFamily="34" charset="0"/>
                        </a:rPr>
                        <a:t>25%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75%</a:t>
                      </a:r>
                      <a:r>
                        <a:rPr lang="uk-UA" sz="1400" b="0" i="0" u="none" strike="noStrike" dirty="0">
                          <a:solidFill>
                            <a:srgbClr val="000000"/>
                          </a:solidFill>
                          <a:effectLst/>
                          <a:latin typeface="Tahoma" panose="020B0604030504040204" pitchFamily="34" charset="0"/>
                        </a:rPr>
                        <a:t>    +</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291894394"/>
                  </a:ext>
                </a:extLst>
              </a:tr>
              <a:tr h="539109">
                <a:tc>
                  <a:txBody>
                    <a:bodyPr/>
                    <a:lstStyle/>
                    <a:p>
                      <a:pPr algn="l" rtl="0" fontAlgn="ctr"/>
                      <a:r>
                        <a:rPr lang="ru-RU" sz="1400" b="0" i="0" u="none" strike="noStrike">
                          <a:solidFill>
                            <a:srgbClr val="FFFFFF"/>
                          </a:solidFill>
                          <a:effectLst/>
                          <a:latin typeface="Tahoma" panose="020B0604030504040204" pitchFamily="34" charset="0"/>
                        </a:rPr>
                        <a:t>5.7. конструктивне керування емоціями, адекватно реагувати на конфліктні ситуації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ahoma" panose="020B0604030504040204" pitchFamily="34" charset="0"/>
                        </a:rPr>
                        <a:t>25%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75%</a:t>
                      </a:r>
                      <a:r>
                        <a:rPr lang="uk-UA" sz="1400" b="0" i="0" u="none" strike="noStrike" dirty="0">
                          <a:solidFill>
                            <a:srgbClr val="000000"/>
                          </a:solidFill>
                          <a:effectLst/>
                          <a:latin typeface="Tahoma" panose="020B0604030504040204" pitchFamily="34" charset="0"/>
                        </a:rPr>
                        <a:t> +</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385519718"/>
                  </a:ext>
                </a:extLst>
              </a:tr>
              <a:tr h="539109">
                <a:tc>
                  <a:txBody>
                    <a:bodyPr/>
                    <a:lstStyle/>
                    <a:p>
                      <a:pPr algn="l" rtl="0" fontAlgn="ctr"/>
                      <a:r>
                        <a:rPr lang="ru-RU" sz="1400" b="0" i="0" u="none" strike="noStrike">
                          <a:solidFill>
                            <a:srgbClr val="FFFFFF"/>
                          </a:solidFill>
                          <a:effectLst/>
                          <a:latin typeface="Tahoma" panose="020B0604030504040204" pitchFamily="34" charset="0"/>
                        </a:rPr>
                        <a:t>5.8. оцінювати ризики, що передбачає вміння розрізняти прийнятні і неприйнятні ризики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ahoma" panose="020B0604030504040204" pitchFamily="34" charset="0"/>
                        </a:rPr>
                        <a:t>58%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42%</a:t>
                      </a:r>
                      <a:r>
                        <a:rPr lang="uk-UA" sz="1400" b="0" i="0" u="none" strike="noStrike" dirty="0">
                          <a:solidFill>
                            <a:srgbClr val="000000"/>
                          </a:solidFill>
                          <a:effectLst/>
                          <a:latin typeface="Tahoma" panose="020B0604030504040204" pitchFamily="34" charset="0"/>
                        </a:rPr>
                        <a:t>+</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576392981"/>
                  </a:ext>
                </a:extLst>
              </a:tr>
              <a:tr h="345176">
                <a:tc>
                  <a:txBody>
                    <a:bodyPr/>
                    <a:lstStyle/>
                    <a:p>
                      <a:pPr algn="l" rtl="0" fontAlgn="ctr"/>
                      <a:r>
                        <a:rPr lang="ru-RU" sz="1400" b="0" i="0" u="none" strike="noStrike">
                          <a:solidFill>
                            <a:srgbClr val="FFFFFF"/>
                          </a:solidFill>
                          <a:effectLst/>
                          <a:latin typeface="Tahoma" panose="020B0604030504040204" pitchFamily="34" charset="0"/>
                        </a:rPr>
                        <a:t>5.9. приймати рішення, досягнення поставлених цілей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ahoma" panose="020B0604030504040204" pitchFamily="34" charset="0"/>
                        </a:rPr>
                        <a:t>26%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400" b="0" i="0" u="none" strike="noStrike" dirty="0">
                          <a:solidFill>
                            <a:srgbClr val="000000"/>
                          </a:solidFill>
                          <a:effectLst/>
                          <a:latin typeface="Tahoma" panose="020B0604030504040204" pitchFamily="34" charset="0"/>
                        </a:rPr>
                        <a:t>74%</a:t>
                      </a:r>
                      <a:r>
                        <a:rPr lang="uk-UA" sz="1400" b="0" i="0" u="none" strike="noStrike" dirty="0">
                          <a:solidFill>
                            <a:srgbClr val="000000"/>
                          </a:solidFill>
                          <a:effectLst/>
                          <a:latin typeface="Tahoma" panose="020B0604030504040204" pitchFamily="34" charset="0"/>
                        </a:rPr>
                        <a:t> +</a:t>
                      </a:r>
                      <a:endParaRPr lang="ru-UA" sz="1400" b="0" i="0" u="none" strike="noStrike" dirty="0">
                        <a:solidFill>
                          <a:srgbClr val="000000"/>
                        </a:solidFill>
                        <a:effectLst/>
                        <a:latin typeface="Tahoma" panose="020B0604030504040204" pitchFamily="34"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579239136"/>
                  </a:ext>
                </a:extLst>
              </a:tr>
            </a:tbl>
          </a:graphicData>
        </a:graphic>
      </p:graphicFrame>
      <p:sp>
        <p:nvSpPr>
          <p:cNvPr id="8" name="TextBox 7">
            <a:extLst>
              <a:ext uri="{FF2B5EF4-FFF2-40B4-BE49-F238E27FC236}">
                <a16:creationId xmlns:a16="http://schemas.microsoft.com/office/drawing/2014/main" id="{9F06E4A3-3152-4259-B46F-BF5FC48E5614}"/>
              </a:ext>
            </a:extLst>
          </p:cNvPr>
          <p:cNvSpPr txBox="1"/>
          <p:nvPr/>
        </p:nvSpPr>
        <p:spPr>
          <a:xfrm>
            <a:off x="2409939" y="237385"/>
            <a:ext cx="8199304" cy="584775"/>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uk-UA"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Спостереження за навчальними заняттями</a:t>
            </a:r>
            <a:endParaRPr kumimoji="0" lang="ru-UA"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42685836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F4E6DA7-71C6-44F5-8E71-2781318BDCF8}"/>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89471ED7-A0E5-4746-B81F-5F376929457E}"/>
              </a:ext>
            </a:extLst>
          </p:cNvPr>
          <p:cNvSpPr>
            <a:spLocks noGrp="1"/>
          </p:cNvSpPr>
          <p:nvPr>
            <p:ph idx="1"/>
          </p:nvPr>
        </p:nvSpPr>
        <p:spPr/>
        <p:txBody>
          <a:bodyPr/>
          <a:lstStyle/>
          <a:p>
            <a:endParaRPr lang="ru-UA"/>
          </a:p>
        </p:txBody>
      </p:sp>
      <p:pic>
        <p:nvPicPr>
          <p:cNvPr id="4"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310362" y="1415667"/>
            <a:ext cx="11571275" cy="5442333"/>
          </a:xfrm>
          <a:prstGeom prst="rect">
            <a:avLst/>
          </a:prstGeom>
          <a:noFill/>
        </p:spPr>
      </p:pic>
      <p:sp>
        <p:nvSpPr>
          <p:cNvPr id="5" name="Стрелка: вниз 4">
            <a:extLst>
              <a:ext uri="{FF2B5EF4-FFF2-40B4-BE49-F238E27FC236}">
                <a16:creationId xmlns:a16="http://schemas.microsoft.com/office/drawing/2014/main" id="{FDF9B216-1E39-4C30-881E-A8C7DDA5B045}"/>
              </a:ext>
            </a:extLst>
          </p:cNvPr>
          <p:cNvSpPr/>
          <p:nvPr/>
        </p:nvSpPr>
        <p:spPr>
          <a:xfrm>
            <a:off x="3437263" y="5618602"/>
            <a:ext cx="517792" cy="33050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6" name="Стрелка: вверх 5">
            <a:extLst>
              <a:ext uri="{FF2B5EF4-FFF2-40B4-BE49-F238E27FC236}">
                <a16:creationId xmlns:a16="http://schemas.microsoft.com/office/drawing/2014/main" id="{853A439B-1EDF-45E2-B6C3-119CAC85AC5D}"/>
              </a:ext>
            </a:extLst>
          </p:cNvPr>
          <p:cNvSpPr/>
          <p:nvPr/>
        </p:nvSpPr>
        <p:spPr>
          <a:xfrm>
            <a:off x="2379643" y="2853369"/>
            <a:ext cx="440675" cy="80423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377332439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664E15E-F850-4FC0-AF15-4166453F0634}"/>
              </a:ext>
            </a:extLst>
          </p:cNvPr>
          <p:cNvSpPr>
            <a:spLocks noGrp="1"/>
          </p:cNvSpPr>
          <p:nvPr>
            <p:ph type="title"/>
          </p:nvPr>
        </p:nvSpPr>
        <p:spPr/>
        <p:txBody>
          <a:bodyPr/>
          <a:lstStyle/>
          <a:p>
            <a:endParaRPr lang="ru-UA" dirty="0"/>
          </a:p>
        </p:txBody>
      </p:sp>
      <p:graphicFrame>
        <p:nvGraphicFramePr>
          <p:cNvPr id="4" name="Объект 3">
            <a:extLst>
              <a:ext uri="{FF2B5EF4-FFF2-40B4-BE49-F238E27FC236}">
                <a16:creationId xmlns:a16="http://schemas.microsoft.com/office/drawing/2014/main" id="{87526D0B-D8F7-467F-9F35-42BD2B9E2A9D}"/>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3107935616"/>
                    </a:ext>
                  </a:extLst>
                </a:gridCol>
                <a:gridCol w="25400">
                  <a:extLst>
                    <a:ext uri="{9D8B030D-6E8A-4147-A177-3AD203B41FA5}">
                      <a16:colId xmlns:a16="http://schemas.microsoft.com/office/drawing/2014/main" val="389508211"/>
                    </a:ext>
                  </a:extLst>
                </a:gridCol>
                <a:gridCol w="25400">
                  <a:extLst>
                    <a:ext uri="{9D8B030D-6E8A-4147-A177-3AD203B41FA5}">
                      <a16:colId xmlns:a16="http://schemas.microsoft.com/office/drawing/2014/main" val="3357806589"/>
                    </a:ext>
                  </a:extLst>
                </a:gridCol>
                <a:gridCol w="25400">
                  <a:extLst>
                    <a:ext uri="{9D8B030D-6E8A-4147-A177-3AD203B41FA5}">
                      <a16:colId xmlns:a16="http://schemas.microsoft.com/office/drawing/2014/main" val="3548136725"/>
                    </a:ext>
                  </a:extLst>
                </a:gridCol>
                <a:gridCol w="25400">
                  <a:extLst>
                    <a:ext uri="{9D8B030D-6E8A-4147-A177-3AD203B41FA5}">
                      <a16:colId xmlns:a16="http://schemas.microsoft.com/office/drawing/2014/main" val="2487561540"/>
                    </a:ext>
                  </a:extLst>
                </a:gridCol>
                <a:gridCol w="25400">
                  <a:extLst>
                    <a:ext uri="{9D8B030D-6E8A-4147-A177-3AD203B41FA5}">
                      <a16:colId xmlns:a16="http://schemas.microsoft.com/office/drawing/2014/main" val="2517730055"/>
                    </a:ext>
                  </a:extLst>
                </a:gridCol>
                <a:gridCol w="25400">
                  <a:extLst>
                    <a:ext uri="{9D8B030D-6E8A-4147-A177-3AD203B41FA5}">
                      <a16:colId xmlns:a16="http://schemas.microsoft.com/office/drawing/2014/main" val="396250870"/>
                    </a:ext>
                  </a:extLst>
                </a:gridCol>
              </a:tblGrid>
              <a:tr h="0">
                <a:tc gridSpan="4">
                  <a:txBody>
                    <a:bodyPr/>
                    <a:lstStyle/>
                    <a:p>
                      <a:pPr algn="ctr" rtl="0" fontAlgn="ctr"/>
                      <a:r>
                        <a:rPr lang="ru-RU" sz="100" b="1" i="0" u="none" strike="noStrike">
                          <a:solidFill>
                            <a:srgbClr val="FFFFFF"/>
                          </a:solidFill>
                          <a:effectLst/>
                          <a:latin typeface="Arial" panose="020B0604020202020204" pitchFamily="34" charset="0"/>
                        </a:rPr>
                        <a:t>Застосовую методи навчання на уроках</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71307997"/>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00" b="0" i="0" u="none" strike="noStrike">
                          <a:solidFill>
                            <a:srgbClr val="000000"/>
                          </a:solidFill>
                          <a:effectLst/>
                          <a:latin typeface="Tahoma" panose="020B0604030504040204" pitchFamily="34" charset="0"/>
                        </a:rPr>
                        <a:t>іноді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00" b="0" i="0" u="none" strike="noStrike">
                          <a:solidFill>
                            <a:srgbClr val="000000"/>
                          </a:solidFill>
                          <a:effectLst/>
                          <a:latin typeface="Tahoma" panose="020B0604030504040204" pitchFamily="34" charset="0"/>
                        </a:rPr>
                        <a:t>постійно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00" b="0" i="0" u="none" strike="noStrike">
                          <a:solidFill>
                            <a:srgbClr val="000000"/>
                          </a:solidFill>
                          <a:effectLst/>
                          <a:latin typeface="Tahoma" panose="020B0604030504040204" pitchFamily="34" charset="0"/>
                        </a:rPr>
                        <a:t>рідко або ніколи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RU" sz="100" b="0" i="0" u="none" strike="noStrike">
                          <a:solidFill>
                            <a:srgbClr val="000000"/>
                          </a:solidFill>
                          <a:effectLst/>
                          <a:latin typeface="Tahoma" panose="020B0604030504040204" pitchFamily="34" charset="0"/>
                        </a:rPr>
                        <a:t>часто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36924977"/>
                  </a:ext>
                </a:extLst>
              </a:tr>
              <a:tr h="0">
                <a:tc>
                  <a:txBody>
                    <a:bodyPr/>
                    <a:lstStyle/>
                    <a:p>
                      <a:pPr algn="l" rtl="0" fontAlgn="ctr"/>
                      <a:r>
                        <a:rPr lang="ru-RU" sz="100" b="0" i="0" u="none" strike="noStrike">
                          <a:solidFill>
                            <a:srgbClr val="FFFFFF"/>
                          </a:solidFill>
                          <a:effectLst/>
                          <a:latin typeface="Tahoma" panose="020B0604030504040204" pitchFamily="34" charset="0"/>
                        </a:rPr>
                        <a:t>7.1пояснювально-ілюстративний (повідомлення вчителем інформації; сприйняття, усвідомлення й фіксація поданої інформації учнями)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00" b="0" i="0" u="none" strike="noStrike">
                          <a:solidFill>
                            <a:srgbClr val="000000"/>
                          </a:solidFill>
                          <a:effectLst/>
                          <a:latin typeface="Tahoma" panose="020B060403050404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7690053"/>
                  </a:ext>
                </a:extLst>
              </a:tr>
              <a:tr h="0">
                <a:tc>
                  <a:txBody>
                    <a:bodyPr/>
                    <a:lstStyle/>
                    <a:p>
                      <a:pPr algn="l" rtl="0" fontAlgn="ctr"/>
                      <a:r>
                        <a:rPr lang="ru-RU" sz="100" b="0" i="0" u="none" strike="noStrike">
                          <a:solidFill>
                            <a:srgbClr val="FFFFFF"/>
                          </a:solidFill>
                          <a:effectLst/>
                          <a:latin typeface="Tahoma" panose="020B0604030504040204" pitchFamily="34" charset="0"/>
                        </a:rPr>
                        <a:t>7.2репродуктивний (організація вчителем діяльності, спрямованої на відтворення учнем способів діяльності, а також певної інформації)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00" b="0" i="0" u="none" strike="noStrike">
                          <a:solidFill>
                            <a:srgbClr val="000000"/>
                          </a:solidFill>
                          <a:effectLst/>
                          <a:latin typeface="Tahoma" panose="020B060403050404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3558502"/>
                  </a:ext>
                </a:extLst>
              </a:tr>
              <a:tr h="0">
                <a:tc>
                  <a:txBody>
                    <a:bodyPr/>
                    <a:lstStyle/>
                    <a:p>
                      <a:pPr algn="l" rtl="0" fontAlgn="ctr"/>
                      <a:r>
                        <a:rPr lang="ru-RU" sz="100" b="0" i="0" u="none" strike="noStrike">
                          <a:solidFill>
                            <a:srgbClr val="FFFFFF"/>
                          </a:solidFill>
                          <a:effectLst/>
                          <a:latin typeface="Tahoma" panose="020B0604030504040204" pitchFamily="34" charset="0"/>
                        </a:rPr>
                        <a:t>7.3частково-пошуковий (організація вчителем пошукової діяльності учнів, при цьому окремі етапи такої діяльності учні реалізують самостійно)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00" b="0" i="0" u="none" strike="noStrike">
                          <a:solidFill>
                            <a:srgbClr val="000000"/>
                          </a:solidFill>
                          <a:effectLst/>
                          <a:latin typeface="Tahoma" panose="020B0604030504040204" pitchFamily="34" charset="0"/>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61927150"/>
                  </a:ext>
                </a:extLst>
              </a:tr>
              <a:tr h="0">
                <a:tc>
                  <a:txBody>
                    <a:bodyPr/>
                    <a:lstStyle/>
                    <a:p>
                      <a:pPr algn="l" rtl="0" fontAlgn="ctr"/>
                      <a:r>
                        <a:rPr lang="ru-RU" sz="100" b="0" i="0" u="none" strike="noStrike">
                          <a:solidFill>
                            <a:srgbClr val="FFFFFF"/>
                          </a:solidFill>
                          <a:effectLst/>
                          <a:latin typeface="Tahoma" panose="020B0604030504040204" pitchFamily="34" charset="0"/>
                        </a:rPr>
                        <a:t>7.4проблемний виклад (постановка вчителем певної пізнавальної проблеми для учнів, її вирішення учнями з допомогою/без допомоги вчителя)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00" b="0" i="0" u="none" strike="noStrike">
                          <a:solidFill>
                            <a:srgbClr val="000000"/>
                          </a:solidFill>
                          <a:effectLst/>
                          <a:latin typeface="Tahoma" panose="020B0604030504040204" pitchFamily="34" charset="0"/>
                        </a:rPr>
                        <a:t>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445199165"/>
                  </a:ext>
                </a:extLst>
              </a:tr>
              <a:tr h="0">
                <a:tc>
                  <a:txBody>
                    <a:bodyPr/>
                    <a:lstStyle/>
                    <a:p>
                      <a:pPr algn="l" rtl="0" fontAlgn="ctr"/>
                      <a:r>
                        <a:rPr lang="ru-RU" sz="100" b="0" i="0" u="none" strike="noStrike">
                          <a:solidFill>
                            <a:srgbClr val="FFFFFF"/>
                          </a:solidFill>
                          <a:effectLst/>
                          <a:latin typeface="Tahoma" panose="020B0604030504040204" pitchFamily="34" charset="0"/>
                        </a:rPr>
                        <a:t>7.5дослідницький (організація вчителем самостійної діяльності учнів, спрямованої на науковий пошук, творче застосування отриманих знань й умінь)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00" b="0" i="0" u="none" strike="noStrike" dirty="0">
                          <a:solidFill>
                            <a:srgbClr val="000000"/>
                          </a:solidFill>
                          <a:effectLst/>
                          <a:latin typeface="Tahoma" panose="020B060403050404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484595283"/>
                  </a:ext>
                </a:extLst>
              </a:tr>
            </a:tbl>
          </a:graphicData>
        </a:graphic>
      </p:graphicFrame>
      <p:graphicFrame>
        <p:nvGraphicFramePr>
          <p:cNvPr id="5" name="Таблица 4">
            <a:extLst>
              <a:ext uri="{FF2B5EF4-FFF2-40B4-BE49-F238E27FC236}">
                <a16:creationId xmlns:a16="http://schemas.microsoft.com/office/drawing/2014/main" id="{7E4EC46C-3F98-4C61-8E8B-8C28B9E364DC}"/>
              </a:ext>
            </a:extLst>
          </p:cNvPr>
          <p:cNvGraphicFramePr>
            <a:graphicFrameLocks noGrp="1"/>
          </p:cNvGraphicFramePr>
          <p:nvPr>
            <p:extLst>
              <p:ext uri="{D42A27DB-BD31-4B8C-83A1-F6EECF244321}">
                <p14:modId xmlns:p14="http://schemas.microsoft.com/office/powerpoint/2010/main" val="711231451"/>
              </p:ext>
            </p:extLst>
          </p:nvPr>
        </p:nvGraphicFramePr>
        <p:xfrm>
          <a:off x="212993" y="721287"/>
          <a:ext cx="11766014" cy="5929190"/>
        </p:xfrm>
        <a:graphic>
          <a:graphicData uri="http://schemas.openxmlformats.org/drawingml/2006/table">
            <a:tbl>
              <a:tblPr/>
              <a:tblGrid>
                <a:gridCol w="5640408">
                  <a:extLst>
                    <a:ext uri="{9D8B030D-6E8A-4147-A177-3AD203B41FA5}">
                      <a16:colId xmlns:a16="http://schemas.microsoft.com/office/drawing/2014/main" val="1699530791"/>
                    </a:ext>
                  </a:extLst>
                </a:gridCol>
                <a:gridCol w="1379776">
                  <a:extLst>
                    <a:ext uri="{9D8B030D-6E8A-4147-A177-3AD203B41FA5}">
                      <a16:colId xmlns:a16="http://schemas.microsoft.com/office/drawing/2014/main" val="4272846081"/>
                    </a:ext>
                  </a:extLst>
                </a:gridCol>
                <a:gridCol w="1334291">
                  <a:extLst>
                    <a:ext uri="{9D8B030D-6E8A-4147-A177-3AD203B41FA5}">
                      <a16:colId xmlns:a16="http://schemas.microsoft.com/office/drawing/2014/main" val="3216679808"/>
                    </a:ext>
                  </a:extLst>
                </a:gridCol>
                <a:gridCol w="1410103">
                  <a:extLst>
                    <a:ext uri="{9D8B030D-6E8A-4147-A177-3AD203B41FA5}">
                      <a16:colId xmlns:a16="http://schemas.microsoft.com/office/drawing/2014/main" val="3821516652"/>
                    </a:ext>
                  </a:extLst>
                </a:gridCol>
                <a:gridCol w="1000718">
                  <a:extLst>
                    <a:ext uri="{9D8B030D-6E8A-4147-A177-3AD203B41FA5}">
                      <a16:colId xmlns:a16="http://schemas.microsoft.com/office/drawing/2014/main" val="3027509985"/>
                    </a:ext>
                  </a:extLst>
                </a:gridCol>
                <a:gridCol w="454872">
                  <a:extLst>
                    <a:ext uri="{9D8B030D-6E8A-4147-A177-3AD203B41FA5}">
                      <a16:colId xmlns:a16="http://schemas.microsoft.com/office/drawing/2014/main" val="3575844123"/>
                    </a:ext>
                  </a:extLst>
                </a:gridCol>
                <a:gridCol w="545846">
                  <a:extLst>
                    <a:ext uri="{9D8B030D-6E8A-4147-A177-3AD203B41FA5}">
                      <a16:colId xmlns:a16="http://schemas.microsoft.com/office/drawing/2014/main" val="972809687"/>
                    </a:ext>
                  </a:extLst>
                </a:gridCol>
              </a:tblGrid>
              <a:tr h="272574">
                <a:tc gridSpan="4">
                  <a:txBody>
                    <a:bodyPr/>
                    <a:lstStyle/>
                    <a:p>
                      <a:pPr algn="ctr" rtl="0" fontAlgn="ctr"/>
                      <a:r>
                        <a:rPr lang="ru-RU" sz="2800" b="1" i="0" u="none" strike="noStrike" dirty="0" err="1">
                          <a:solidFill>
                            <a:srgbClr val="FFFFFF"/>
                          </a:solidFill>
                          <a:effectLst/>
                          <a:latin typeface="Times New Roman" panose="02020603050405020304" pitchFamily="18" charset="0"/>
                          <a:cs typeface="Times New Roman" panose="02020603050405020304" pitchFamily="18" charset="0"/>
                        </a:rPr>
                        <a:t>Застосовую</a:t>
                      </a:r>
                      <a:r>
                        <a:rPr lang="ru-RU" sz="28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FFFFFF"/>
                          </a:solidFill>
                          <a:effectLst/>
                          <a:latin typeface="Times New Roman" panose="02020603050405020304" pitchFamily="18" charset="0"/>
                          <a:cs typeface="Times New Roman" panose="02020603050405020304" pitchFamily="18" charset="0"/>
                        </a:rPr>
                        <a:t>методи</a:t>
                      </a:r>
                      <a:r>
                        <a:rPr lang="ru-RU" sz="28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FFFFFF"/>
                          </a:solidFill>
                          <a:effectLst/>
                          <a:latin typeface="Times New Roman" panose="02020603050405020304" pitchFamily="18" charset="0"/>
                          <a:cs typeface="Times New Roman" panose="02020603050405020304" pitchFamily="18" charset="0"/>
                        </a:rPr>
                        <a:t>навчання</a:t>
                      </a:r>
                      <a:r>
                        <a:rPr lang="ru-RU" sz="2800" b="1" i="0" u="none" strike="noStrike" dirty="0">
                          <a:solidFill>
                            <a:srgbClr val="FFFFFF"/>
                          </a:solidFill>
                          <a:effectLst/>
                          <a:latin typeface="Times New Roman" panose="02020603050405020304" pitchFamily="18" charset="0"/>
                          <a:cs typeface="Times New Roman" panose="02020603050405020304" pitchFamily="18" charset="0"/>
                        </a:rPr>
                        <a:t> на уроках</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a:txBody>
                    <a:bodyPr/>
                    <a:lstStyle/>
                    <a:p>
                      <a:pPr algn="ctr" rtl="0" fontAlgn="t"/>
                      <a:endParaRPr lang="ru-UA" sz="1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6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6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63464435"/>
                  </a:ext>
                </a:extLst>
              </a:tr>
              <a:tr h="650935">
                <a:tc>
                  <a:txBody>
                    <a:bodyPr/>
                    <a:lstStyle/>
                    <a:p>
                      <a:pPr algn="l" rtl="0" fontAlgn="ct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Питання</a:t>
                      </a:r>
                      <a:endParaRPr lang="ru-RU" sz="18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іноді</a:t>
                      </a:r>
                      <a:endParaRPr lang="ru-RU"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постійно</a:t>
                      </a:r>
                      <a:endParaRPr lang="ru-RU"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рідко</a:t>
                      </a:r>
                      <a:r>
                        <a:rPr lang="ru-RU" sz="1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або</a:t>
                      </a:r>
                      <a:r>
                        <a:rPr lang="ru-RU" sz="1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ніколи</a:t>
                      </a:r>
                      <a:endParaRPr lang="ru-RU"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RU" sz="1800" b="1" i="0" u="none" strike="noStrike" dirty="0">
                          <a:solidFill>
                            <a:srgbClr val="000000"/>
                          </a:solidFill>
                          <a:effectLst/>
                          <a:latin typeface="Times New Roman" panose="02020603050405020304" pitchFamily="18" charset="0"/>
                          <a:cs typeface="Times New Roman" panose="02020603050405020304" pitchFamily="18" charset="0"/>
                        </a:rPr>
                        <a:t>часто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212591175"/>
                  </a:ext>
                </a:extLst>
              </a:tr>
              <a:tr h="969037">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7.1пояснювально-ілюстративний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повідомлення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вчителем</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інформації</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сприйняття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усвідомлення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й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фіксація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поданої</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інформації</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учнями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44%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52%</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071678527"/>
                  </a:ext>
                </a:extLst>
              </a:tr>
              <a:tr h="969037">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7.2репродуктивний (організація вчителем діяльності, спрямованої на відтворення учнем способів діяльності, а також певної інформації)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52%</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284565466"/>
                  </a:ext>
                </a:extLst>
              </a:tr>
              <a:tr h="969037">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7.3частково-пошуковий (організація вчителем пошукової діяльності учнів, при цьому окремі етапи такої діяльності учні реалізують самостійно)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46%</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465177913"/>
                  </a:ext>
                </a:extLst>
              </a:tr>
              <a:tr h="969037">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7.4проблемний виклад (постановка вчителем певної пізнавальної проблеми для учнів, її вирішення учнями з допомогою/без допомоги вчителя)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42%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38%</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172784991"/>
                  </a:ext>
                </a:extLst>
              </a:tr>
              <a:tr h="969037">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7.5дослідницький (організація вчителем самостійної діяльності учнів, спрямованої на науковий пошук, творче застосування отриманих знань й умінь)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33%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3">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52%</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837333222"/>
                  </a:ext>
                </a:extLst>
              </a:tr>
            </a:tbl>
          </a:graphicData>
        </a:graphic>
      </p:graphicFrame>
      <p:sp>
        <p:nvSpPr>
          <p:cNvPr id="6" name="TextBox 5">
            <a:extLst>
              <a:ext uri="{FF2B5EF4-FFF2-40B4-BE49-F238E27FC236}">
                <a16:creationId xmlns:a16="http://schemas.microsoft.com/office/drawing/2014/main" id="{9B1D69E0-5790-467B-AAFC-08C5D2874FBB}"/>
              </a:ext>
            </a:extLst>
          </p:cNvPr>
          <p:cNvSpPr txBox="1"/>
          <p:nvPr/>
        </p:nvSpPr>
        <p:spPr>
          <a:xfrm>
            <a:off x="4241494" y="88135"/>
            <a:ext cx="5772839" cy="523220"/>
          </a:xfrm>
          <a:prstGeom prst="rect">
            <a:avLst/>
          </a:prstGeom>
          <a:noFill/>
        </p:spPr>
        <p:txBody>
          <a:bodyPr wrap="square" rtlCol="0">
            <a:spAutoFit/>
          </a:bodyPr>
          <a:lstStyle/>
          <a:p>
            <a:r>
              <a:rPr lang="uk-UA" sz="2800" b="1" dirty="0">
                <a:latin typeface="Times New Roman" panose="02020603050405020304" pitchFamily="18" charset="0"/>
                <a:cs typeface="Times New Roman" panose="02020603050405020304" pitchFamily="18" charset="0"/>
              </a:rPr>
              <a:t>Результати анкетування вчителів</a:t>
            </a:r>
            <a:endParaRPr lang="ru-UA" sz="2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5100746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833C9E4-DD37-4D6C-8922-D0C1E8EF17C5}"/>
              </a:ext>
            </a:extLst>
          </p:cNvPr>
          <p:cNvSpPr>
            <a:spLocks noGrp="1"/>
          </p:cNvSpPr>
          <p:nvPr>
            <p:ph type="title"/>
          </p:nvPr>
        </p:nvSpPr>
        <p:spPr/>
        <p:txBody>
          <a:bodyPr/>
          <a:lstStyle/>
          <a:p>
            <a:endParaRPr lang="ru-UA"/>
          </a:p>
        </p:txBody>
      </p:sp>
      <p:graphicFrame>
        <p:nvGraphicFramePr>
          <p:cNvPr id="5" name="Объект 4">
            <a:extLst>
              <a:ext uri="{FF2B5EF4-FFF2-40B4-BE49-F238E27FC236}">
                <a16:creationId xmlns:a16="http://schemas.microsoft.com/office/drawing/2014/main" id="{0F267AE0-B52A-46E1-A644-738D2C048E69}"/>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1376340473"/>
                    </a:ext>
                  </a:extLst>
                </a:gridCol>
                <a:gridCol w="25400">
                  <a:extLst>
                    <a:ext uri="{9D8B030D-6E8A-4147-A177-3AD203B41FA5}">
                      <a16:colId xmlns:a16="http://schemas.microsoft.com/office/drawing/2014/main" val="3495973072"/>
                    </a:ext>
                  </a:extLst>
                </a:gridCol>
              </a:tblGrid>
              <a:tr h="0">
                <a:tc gridSpan="2">
                  <a:txBody>
                    <a:bodyPr/>
                    <a:lstStyle/>
                    <a:p>
                      <a:pPr algn="ctr" rtl="0" fontAlgn="ctr"/>
                      <a:r>
                        <a:rPr lang="ru-RU" sz="100" b="1" i="0" u="none" strike="noStrike">
                          <a:solidFill>
                            <a:srgbClr val="FFFFFF"/>
                          </a:solidFill>
                          <a:effectLst/>
                          <a:latin typeface="Tahoma" panose="020B0604030504040204" pitchFamily="34" charset="0"/>
                        </a:rPr>
                        <a:t>Узагальнююча інформація. Форма вивчення документації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1250237170"/>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00" b="0" i="0" u="none" strike="noStrike">
                          <a:solidFill>
                            <a:srgbClr val="000000"/>
                          </a:solidFill>
                          <a:effectLst/>
                          <a:latin typeface="Tahoma" panose="020B0604030504040204" pitchFamily="34" charset="0"/>
                        </a:rPr>
                        <a:t>Відповідь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965051566"/>
                  </a:ext>
                </a:extLst>
              </a:tr>
              <a:tr h="0">
                <a:tc>
                  <a:txBody>
                    <a:bodyPr/>
                    <a:lstStyle/>
                    <a:p>
                      <a:pPr algn="l" rtl="0" fontAlgn="t"/>
                      <a:r>
                        <a:rPr lang="ru-RU" sz="100" b="0" i="0" u="none" strike="noStrike">
                          <a:solidFill>
                            <a:srgbClr val="FFFFFF"/>
                          </a:solidFill>
                          <a:effectLst/>
                          <a:latin typeface="Tahoma" panose="020B0604030504040204" pitchFamily="34" charset="0"/>
                        </a:rPr>
                        <a:t>ні</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dirty="0">
                          <a:solidFill>
                            <a:srgbClr val="000000"/>
                          </a:solidFill>
                          <a:effectLst/>
                          <a:latin typeface="Tahoma" panose="020B0604030504040204" pitchFamily="34" charset="0"/>
                        </a:rPr>
                        <a:t>1. </a:t>
                      </a:r>
                      <a:r>
                        <a:rPr lang="ru-RU" sz="100" b="0" i="0" u="none" strike="noStrike" dirty="0" err="1">
                          <a:solidFill>
                            <a:srgbClr val="000000"/>
                          </a:solidFill>
                          <a:effectLst/>
                          <a:latin typeface="Tahoma" panose="020B0604030504040204" pitchFamily="34" charset="0"/>
                        </a:rPr>
                        <a:t>Протоколи</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засідань</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педагогічної</a:t>
                      </a:r>
                      <a:r>
                        <a:rPr lang="ru-RU" sz="100" b="0" i="0" u="none" strike="noStrike" dirty="0">
                          <a:solidFill>
                            <a:srgbClr val="000000"/>
                          </a:solidFill>
                          <a:effectLst/>
                          <a:latin typeface="Tahoma" panose="020B0604030504040204" pitchFamily="34" charset="0"/>
                        </a:rPr>
                        <a:t> ради: </a:t>
                      </a:r>
                      <a:r>
                        <a:rPr lang="ru-RU" sz="100" b="0" i="0" u="none" strike="noStrike" dirty="0" err="1">
                          <a:solidFill>
                            <a:srgbClr val="000000"/>
                          </a:solidFill>
                          <a:effectLst/>
                          <a:latin typeface="Tahoma" panose="020B0604030504040204" pitchFamily="34" charset="0"/>
                        </a:rPr>
                        <a:t>наявність</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рішень</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щодо</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оцінювання</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результатів</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навчання</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учнів</a:t>
                      </a:r>
                      <a:r>
                        <a:rPr lang="ru-RU" sz="100" b="0" i="0" u="none" strike="noStrike" dirty="0">
                          <a:solidFill>
                            <a:srgbClr val="000000"/>
                          </a:solidFill>
                          <a:effectLst/>
                          <a:latin typeface="Tahoma" panose="020B0604030504040204" pitchFamily="34" charset="0"/>
                        </a:rPr>
                        <a:t>, для </a:t>
                      </a:r>
                      <a:r>
                        <a:rPr lang="ru-RU" sz="100" b="0" i="0" u="none" strike="noStrike" dirty="0" err="1">
                          <a:solidFill>
                            <a:srgbClr val="000000"/>
                          </a:solidFill>
                          <a:effectLst/>
                          <a:latin typeface="Tahoma" panose="020B0604030504040204" pitchFamily="34" charset="0"/>
                        </a:rPr>
                        <a:t>яких</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розроблені</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індивідуальні</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програми</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розвитку</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індивідуальні</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навчальні</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плани</a:t>
                      </a:r>
                      <a:endParaRPr lang="ru-RU" sz="100" b="0" i="0" u="none" strike="noStrike" dirty="0">
                        <a:solidFill>
                          <a:srgbClr val="000000"/>
                        </a:solidFill>
                        <a:effectLst/>
                        <a:latin typeface="Tahoma" panose="020B060403050404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374161650"/>
                  </a:ext>
                </a:extLst>
              </a:tr>
            </a:tbl>
          </a:graphicData>
        </a:graphic>
      </p:graphicFrame>
      <p:sp>
        <p:nvSpPr>
          <p:cNvPr id="4" name="TextBox 3">
            <a:extLst>
              <a:ext uri="{FF2B5EF4-FFF2-40B4-BE49-F238E27FC236}">
                <a16:creationId xmlns:a16="http://schemas.microsoft.com/office/drawing/2014/main" id="{13B68531-EB71-455B-9FA5-4C7330C932D7}"/>
              </a:ext>
            </a:extLst>
          </p:cNvPr>
          <p:cNvSpPr txBox="1"/>
          <p:nvPr/>
        </p:nvSpPr>
        <p:spPr>
          <a:xfrm>
            <a:off x="304800" y="62062"/>
            <a:ext cx="11719033" cy="954107"/>
          </a:xfrm>
          <a:prstGeom prst="rect">
            <a:avLst/>
          </a:prstGeom>
          <a:noFill/>
        </p:spPr>
        <p:txBody>
          <a:bodyPr wrap="square" rtlCol="0">
            <a:spAutoFit/>
          </a:bodyPr>
          <a:lstStyle/>
          <a:p>
            <a:pPr algn="ctr"/>
            <a:r>
              <a:rPr lang="uk-UA" sz="2800" dirty="0">
                <a:solidFill>
                  <a:srgbClr val="FF0000"/>
                </a:solidFill>
                <a:latin typeface="Times New Roman" panose="02020603050405020304" pitchFamily="18" charset="0"/>
                <a:cs typeface="Times New Roman" panose="02020603050405020304" pitchFamily="18" charset="0"/>
              </a:rPr>
              <a:t>Критерій 3.1.3.</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беруть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участь у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формуванні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та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реалізації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індивідуальної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освітньої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траєкторії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учнів</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(у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разі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потреби)</a:t>
            </a:r>
            <a:endParaRPr lang="uk-UA" sz="2800" dirty="0">
              <a:solidFill>
                <a:srgbClr val="FF0000"/>
              </a:solidFill>
              <a:latin typeface="Times New Roman" panose="02020603050405020304" pitchFamily="18" charset="0"/>
              <a:cs typeface="Times New Roman" panose="02020603050405020304" pitchFamily="18" charset="0"/>
            </a:endParaRPr>
          </a:p>
        </p:txBody>
      </p:sp>
      <p:graphicFrame>
        <p:nvGraphicFramePr>
          <p:cNvPr id="6" name="Таблица 5">
            <a:extLst>
              <a:ext uri="{FF2B5EF4-FFF2-40B4-BE49-F238E27FC236}">
                <a16:creationId xmlns:a16="http://schemas.microsoft.com/office/drawing/2014/main" id="{9C6E2948-6D2E-4D75-8DDA-41B06214F8BA}"/>
              </a:ext>
            </a:extLst>
          </p:cNvPr>
          <p:cNvGraphicFramePr>
            <a:graphicFrameLocks noGrp="1"/>
          </p:cNvGraphicFramePr>
          <p:nvPr>
            <p:extLst>
              <p:ext uri="{D42A27DB-BD31-4B8C-83A1-F6EECF244321}">
                <p14:modId xmlns:p14="http://schemas.microsoft.com/office/powerpoint/2010/main" val="3560531093"/>
              </p:ext>
            </p:extLst>
          </p:nvPr>
        </p:nvGraphicFramePr>
        <p:xfrm>
          <a:off x="618139" y="1389901"/>
          <a:ext cx="3953861" cy="2701290"/>
        </p:xfrm>
        <a:graphic>
          <a:graphicData uri="http://schemas.openxmlformats.org/drawingml/2006/table">
            <a:tbl>
              <a:tblPr/>
              <a:tblGrid>
                <a:gridCol w="1352682">
                  <a:extLst>
                    <a:ext uri="{9D8B030D-6E8A-4147-A177-3AD203B41FA5}">
                      <a16:colId xmlns:a16="http://schemas.microsoft.com/office/drawing/2014/main" val="3158588680"/>
                    </a:ext>
                  </a:extLst>
                </a:gridCol>
                <a:gridCol w="2601179">
                  <a:extLst>
                    <a:ext uri="{9D8B030D-6E8A-4147-A177-3AD203B41FA5}">
                      <a16:colId xmlns:a16="http://schemas.microsoft.com/office/drawing/2014/main" val="2211457022"/>
                    </a:ext>
                  </a:extLst>
                </a:gridCol>
              </a:tblGrid>
              <a:tr h="179705">
                <a:tc gridSpan="2">
                  <a:txBody>
                    <a:bodyPr/>
                    <a:lstStyle/>
                    <a:p>
                      <a:pPr algn="ctr" rtl="0" fontAlgn="ct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Узагальнююча</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інформація</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Форма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вивчення</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документації</a:t>
                      </a:r>
                      <a:endParaRPr lang="ru-RU" sz="16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940189952"/>
                  </a:ext>
                </a:extLst>
              </a:tr>
              <a:tr h="179705">
                <a:tc>
                  <a:txBody>
                    <a:bodyPr/>
                    <a:lstStyle/>
                    <a:p>
                      <a:pPr algn="l" rtl="0" fontAlgn="ct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Питання</a:t>
                      </a:r>
                      <a:endParaRPr lang="ru-RU" sz="16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Відповідь</a:t>
                      </a:r>
                      <a:endParaRPr lang="ru-RU"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061633751"/>
                  </a:ext>
                </a:extLst>
              </a:tr>
              <a:tr h="827405">
                <a:tc>
                  <a:txBody>
                    <a:bodyPr/>
                    <a:lstStyle/>
                    <a:p>
                      <a:pPr algn="l" rtl="0" fontAlgn="t"/>
                      <a:r>
                        <a:rPr lang="ru-RU" sz="1600" b="0" i="0" u="none" strike="noStrike">
                          <a:solidFill>
                            <a:srgbClr val="FFFFFF"/>
                          </a:solidFill>
                          <a:effectLst/>
                          <a:latin typeface="Times New Roman" panose="02020603050405020304" pitchFamily="18" charset="0"/>
                          <a:cs typeface="Times New Roman" panose="02020603050405020304" pitchFamily="18" charset="0"/>
                        </a:rPr>
                        <a:t>ні</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600" b="0" i="0" u="none" strike="noStrike" dirty="0">
                          <a:solidFill>
                            <a:srgbClr val="000000"/>
                          </a:solidFill>
                          <a:effectLst/>
                          <a:latin typeface="Times New Roman" panose="02020603050405020304" pitchFamily="18" charset="0"/>
                          <a:cs typeface="Times New Roman" panose="02020603050405020304" pitchFamily="18" charset="0"/>
                        </a:rPr>
                        <a:t>1. 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Протоколи</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засідань</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педагогічної</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ради: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наявність</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рішень</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щодо</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оцінювання</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результатів</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навчання</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учнів</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для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яких</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розроблені</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індивідуальні</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програми</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розвитку</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індивідуальні</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навчальні</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плани</a:t>
                      </a:r>
                      <a:endParaRPr lang="ru-RU"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775264906"/>
                  </a:ext>
                </a:extLst>
              </a:tr>
            </a:tbl>
          </a:graphicData>
        </a:graphic>
      </p:graphicFrame>
      <p:graphicFrame>
        <p:nvGraphicFramePr>
          <p:cNvPr id="7" name="Таблица 6">
            <a:extLst>
              <a:ext uri="{FF2B5EF4-FFF2-40B4-BE49-F238E27FC236}">
                <a16:creationId xmlns:a16="http://schemas.microsoft.com/office/drawing/2014/main" id="{1496E28C-7248-4EF0-BBCB-EC99FF67A0F3}"/>
              </a:ext>
            </a:extLst>
          </p:cNvPr>
          <p:cNvGraphicFramePr>
            <a:graphicFrameLocks noGrp="1"/>
          </p:cNvGraphicFramePr>
          <p:nvPr>
            <p:extLst>
              <p:ext uri="{D42A27DB-BD31-4B8C-83A1-F6EECF244321}">
                <p14:modId xmlns:p14="http://schemas.microsoft.com/office/powerpoint/2010/main" val="1373673874"/>
              </p:ext>
            </p:extLst>
          </p:nvPr>
        </p:nvGraphicFramePr>
        <p:xfrm>
          <a:off x="5379325" y="1221735"/>
          <a:ext cx="6057901" cy="5035594"/>
        </p:xfrm>
        <a:graphic>
          <a:graphicData uri="http://schemas.openxmlformats.org/drawingml/2006/table">
            <a:tbl>
              <a:tblPr/>
              <a:tblGrid>
                <a:gridCol w="2555986">
                  <a:extLst>
                    <a:ext uri="{9D8B030D-6E8A-4147-A177-3AD203B41FA5}">
                      <a16:colId xmlns:a16="http://schemas.microsoft.com/office/drawing/2014/main" val="405857980"/>
                    </a:ext>
                  </a:extLst>
                </a:gridCol>
                <a:gridCol w="3501915">
                  <a:extLst>
                    <a:ext uri="{9D8B030D-6E8A-4147-A177-3AD203B41FA5}">
                      <a16:colId xmlns:a16="http://schemas.microsoft.com/office/drawing/2014/main" val="2648392243"/>
                    </a:ext>
                  </a:extLst>
                </a:gridCol>
              </a:tblGrid>
              <a:tr h="842893">
                <a:tc gridSpan="2">
                  <a:txBody>
                    <a:bodyPr/>
                    <a:lstStyle/>
                    <a:p>
                      <a:pPr algn="ctr" rtl="0" fontAlgn="ct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Узагальнююча</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інформація</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Опитувальник</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для заступника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керівника</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закладу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освіти</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/для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керівника</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закладу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освіти</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(у штатному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розписі</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відсутня</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посада заступника)/</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завідувача</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філії</a:t>
                      </a:r>
                      <a:endParaRPr lang="ru-RU" sz="16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4071811834"/>
                  </a:ext>
                </a:extLst>
              </a:tr>
              <a:tr h="285800">
                <a:tc>
                  <a:txBody>
                    <a:bodyPr/>
                    <a:lstStyle/>
                    <a:p>
                      <a:pPr algn="l" rtl="0" fontAlgn="ct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Питання</a:t>
                      </a:r>
                      <a:endParaRPr lang="ru-RU" sz="16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600" b="0" i="0" u="none" strike="noStrike">
                          <a:solidFill>
                            <a:srgbClr val="000000"/>
                          </a:solidFill>
                          <a:effectLst/>
                          <a:latin typeface="Times New Roman" panose="02020603050405020304" pitchFamily="18" charset="0"/>
                          <a:cs typeface="Times New Roman" panose="02020603050405020304" pitchFamily="18" charset="0"/>
                        </a:rPr>
                        <a:t>Відповідь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2542590"/>
                  </a:ext>
                </a:extLst>
              </a:tr>
              <a:tr h="3906901">
                <a:tc>
                  <a:txBody>
                    <a:bodyPr/>
                    <a:lstStyle/>
                    <a:p>
                      <a:pPr algn="l" rtl="0" fontAlgn="t"/>
                      <a:r>
                        <a:rPr lang="ru-RU" sz="1600" b="0" i="0" u="none" strike="noStrike" dirty="0">
                          <a:solidFill>
                            <a:srgbClr val="FFFFFF"/>
                          </a:solidFill>
                          <a:effectLst/>
                          <a:latin typeface="Times New Roman" panose="02020603050405020304" pitchFamily="18" charset="0"/>
                          <a:cs typeface="Times New Roman" panose="02020603050405020304" pitchFamily="18" charset="0"/>
                        </a:rPr>
                        <a:t>2.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Чи</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формують</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педагогічні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працівники</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індивідуальні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освітні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траєкторії</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учнів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600" b="0" i="0" u="none" strike="noStrike" dirty="0">
                          <a:solidFill>
                            <a:srgbClr val="000000"/>
                          </a:solidFill>
                          <a:effectLst/>
                          <a:latin typeface="Times New Roman" panose="02020603050405020304" pitchFamily="18" charset="0"/>
                          <a:cs typeface="Times New Roman" panose="02020603050405020304" pitchFamily="18" charset="0"/>
                        </a:rPr>
                        <a:t>1. Для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учнів</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з ООП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інклюзивне</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навчання</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відображена</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в ІПР. </a:t>
                      </a:r>
                      <a:br>
                        <a:rPr lang="ru-RU" sz="1600" b="0" i="0" u="none" strike="noStrike" dirty="0">
                          <a:solidFill>
                            <a:srgbClr val="000000"/>
                          </a:solidFill>
                          <a:effectLst/>
                          <a:latin typeface="Times New Roman" panose="02020603050405020304" pitchFamily="18" charset="0"/>
                          <a:cs typeface="Times New Roman" panose="02020603050405020304" pitchFamily="18" charset="0"/>
                        </a:rPr>
                      </a:br>
                      <a:r>
                        <a:rPr lang="ru-RU" sz="1600" b="0" i="0" u="none" strike="noStrike" dirty="0">
                          <a:solidFill>
                            <a:srgbClr val="000000"/>
                          </a:solidFill>
                          <a:effectLst/>
                          <a:latin typeface="Times New Roman" panose="02020603050405020304" pitchFamily="18" charset="0"/>
                          <a:cs typeface="Times New Roman" panose="02020603050405020304" pitchFamily="18" charset="0"/>
                        </a:rPr>
                        <a:t>2. Для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учнів</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на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сімейній</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формі</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навчання</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a:t>
                      </a:r>
                      <a:br>
                        <a:rPr lang="ru-RU" sz="1600" b="0" i="0" u="none" strike="noStrike" dirty="0">
                          <a:solidFill>
                            <a:srgbClr val="000000"/>
                          </a:solidFill>
                          <a:effectLst/>
                          <a:latin typeface="Times New Roman" panose="02020603050405020304" pitchFamily="18" charset="0"/>
                          <a:cs typeface="Times New Roman" panose="02020603050405020304" pitchFamily="18" charset="0"/>
                        </a:rPr>
                      </a:br>
                      <a:r>
                        <a:rPr lang="ru-RU" sz="1600" b="0" i="0" u="none" strike="noStrike" dirty="0">
                          <a:solidFill>
                            <a:srgbClr val="000000"/>
                          </a:solidFill>
                          <a:effectLst/>
                          <a:latin typeface="Times New Roman" panose="02020603050405020304" pitchFamily="18" charset="0"/>
                          <a:cs typeface="Times New Roman" panose="02020603050405020304" pitchFamily="18" charset="0"/>
                        </a:rPr>
                        <a:t>3. Для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учнів</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які</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навчаються</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на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індивідуальній</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формі</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навчання</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екстернат</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a:t>
                      </a:r>
                      <a:br>
                        <a:rPr lang="ru-RU" sz="1600" b="0" i="0" u="none" strike="noStrike" dirty="0">
                          <a:solidFill>
                            <a:srgbClr val="000000"/>
                          </a:solidFill>
                          <a:effectLst/>
                          <a:latin typeface="Times New Roman" panose="02020603050405020304" pitchFamily="18" charset="0"/>
                          <a:cs typeface="Times New Roman" panose="02020603050405020304" pitchFamily="18" charset="0"/>
                        </a:rPr>
                      </a:br>
                      <a:r>
                        <a:rPr lang="ru-RU" sz="1600" b="0" i="0" u="none" strike="noStrike" dirty="0">
                          <a:solidFill>
                            <a:srgbClr val="000000"/>
                          </a:solidFill>
                          <a:effectLst/>
                          <a:latin typeface="Times New Roman" panose="02020603050405020304" pitchFamily="18" charset="0"/>
                          <a:cs typeface="Times New Roman" panose="02020603050405020304" pitchFamily="18" charset="0"/>
                        </a:rPr>
                        <a:t>4. Для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обдарованих</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дітей</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реалізується</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шляхом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надання</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індивідуальних</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консультацій</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диференційованими</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завданнями</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підвищеної</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складності</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a:t>
                      </a:r>
                      <a:br>
                        <a:rPr lang="ru-RU" sz="1600" b="0" i="0" u="none" strike="noStrike" dirty="0">
                          <a:solidFill>
                            <a:srgbClr val="000000"/>
                          </a:solidFill>
                          <a:effectLst/>
                          <a:latin typeface="Times New Roman" panose="02020603050405020304" pitchFamily="18" charset="0"/>
                          <a:cs typeface="Times New Roman" panose="02020603050405020304" pitchFamily="18" charset="0"/>
                        </a:rPr>
                      </a:br>
                      <a:r>
                        <a:rPr lang="ru-RU" sz="1600" b="0" i="0" u="none" strike="noStrike" dirty="0">
                          <a:solidFill>
                            <a:srgbClr val="000000"/>
                          </a:solidFill>
                          <a:effectLst/>
                          <a:latin typeface="Times New Roman" panose="02020603050405020304" pitchFamily="18" charset="0"/>
                          <a:cs typeface="Times New Roman" panose="02020603050405020304" pitchFamily="18" charset="0"/>
                        </a:rPr>
                        <a:t>5. Для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слабовстигаючих</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учнів</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використання</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завдань</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полегшеної</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складності</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(типу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зроби</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за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зразком</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359016721"/>
                  </a:ext>
                </a:extLst>
              </a:tr>
            </a:tbl>
          </a:graphicData>
        </a:graphic>
      </p:graphicFrame>
    </p:spTree>
    <p:extLst>
      <p:ext uri="{BB962C8B-B14F-4D97-AF65-F5344CB8AC3E}">
        <p14:creationId xmlns:p14="http://schemas.microsoft.com/office/powerpoint/2010/main" val="369542016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B2EE85F-6E3E-4141-9979-658B4DEEC315}"/>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A02DD21E-F05E-4672-A668-E30A1D2B868B}"/>
              </a:ext>
            </a:extLst>
          </p:cNvPr>
          <p:cNvSpPr>
            <a:spLocks noGrp="1"/>
          </p:cNvSpPr>
          <p:nvPr>
            <p:ph idx="1"/>
          </p:nvPr>
        </p:nvSpPr>
        <p:spPr/>
        <p:txBody>
          <a:bodyPr/>
          <a:lstStyle/>
          <a:p>
            <a:endParaRPr lang="ru-UA"/>
          </a:p>
        </p:txBody>
      </p:sp>
      <p:pic>
        <p:nvPicPr>
          <p:cNvPr id="4"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1192107" y="1462656"/>
            <a:ext cx="10484885" cy="4938934"/>
          </a:xfrm>
          <a:prstGeom prst="rect">
            <a:avLst/>
          </a:prstGeom>
          <a:noFill/>
        </p:spPr>
      </p:pic>
      <p:sp>
        <p:nvSpPr>
          <p:cNvPr id="5" name="TextBox 4">
            <a:extLst>
              <a:ext uri="{FF2B5EF4-FFF2-40B4-BE49-F238E27FC236}">
                <a16:creationId xmlns:a16="http://schemas.microsoft.com/office/drawing/2014/main" id="{1CA51E8B-B93F-48DA-9225-65A666184D53}"/>
              </a:ext>
            </a:extLst>
          </p:cNvPr>
          <p:cNvSpPr txBox="1"/>
          <p:nvPr/>
        </p:nvSpPr>
        <p:spPr>
          <a:xfrm>
            <a:off x="2806263" y="456410"/>
            <a:ext cx="7651530" cy="523220"/>
          </a:xfrm>
          <a:prstGeom prst="rect">
            <a:avLst/>
          </a:prstGeom>
          <a:noFill/>
        </p:spPr>
        <p:txBody>
          <a:bodyPr wrap="square" rtlCol="0">
            <a:spAutoFit/>
          </a:bodyPr>
          <a:lstStyle/>
          <a:p>
            <a:pPr algn="ctr"/>
            <a:r>
              <a:rPr lang="uk-UA" sz="2800" b="1" dirty="0">
                <a:latin typeface="Times New Roman" panose="02020603050405020304" pitchFamily="18" charset="0"/>
                <a:cs typeface="Times New Roman" panose="02020603050405020304" pitchFamily="18" charset="0"/>
              </a:rPr>
              <a:t>Результати анкетування педпрацівників</a:t>
            </a:r>
            <a:endParaRPr lang="ru-UA" sz="2800" b="1" dirty="0">
              <a:latin typeface="Times New Roman" panose="02020603050405020304" pitchFamily="18" charset="0"/>
              <a:cs typeface="Times New Roman" panose="02020603050405020304" pitchFamily="18" charset="0"/>
            </a:endParaRPr>
          </a:p>
        </p:txBody>
      </p:sp>
      <p:sp>
        <p:nvSpPr>
          <p:cNvPr id="6" name="Стрелка: вниз 5">
            <a:extLst>
              <a:ext uri="{FF2B5EF4-FFF2-40B4-BE49-F238E27FC236}">
                <a16:creationId xmlns:a16="http://schemas.microsoft.com/office/drawing/2014/main" id="{36769235-F71A-48FC-B22B-19EE4DB6B851}"/>
              </a:ext>
            </a:extLst>
          </p:cNvPr>
          <p:cNvSpPr/>
          <p:nvPr/>
        </p:nvSpPr>
        <p:spPr>
          <a:xfrm>
            <a:off x="3635566" y="4825388"/>
            <a:ext cx="330506" cy="5232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7" name="Стрелка: вниз 6">
            <a:extLst>
              <a:ext uri="{FF2B5EF4-FFF2-40B4-BE49-F238E27FC236}">
                <a16:creationId xmlns:a16="http://schemas.microsoft.com/office/drawing/2014/main" id="{35CD3922-6273-4732-A8E7-440F5A14AEB4}"/>
              </a:ext>
            </a:extLst>
          </p:cNvPr>
          <p:cNvSpPr/>
          <p:nvPr/>
        </p:nvSpPr>
        <p:spPr>
          <a:xfrm>
            <a:off x="4105619" y="5086998"/>
            <a:ext cx="330506" cy="5232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8" name="Стрелка: вниз 7">
            <a:extLst>
              <a:ext uri="{FF2B5EF4-FFF2-40B4-BE49-F238E27FC236}">
                <a16:creationId xmlns:a16="http://schemas.microsoft.com/office/drawing/2014/main" id="{6C7E5FFE-64F2-466A-A51C-364BA50076F5}"/>
              </a:ext>
            </a:extLst>
          </p:cNvPr>
          <p:cNvSpPr/>
          <p:nvPr/>
        </p:nvSpPr>
        <p:spPr>
          <a:xfrm>
            <a:off x="5154057" y="4782237"/>
            <a:ext cx="330506" cy="52322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dirty="0"/>
          </a:p>
        </p:txBody>
      </p:sp>
      <p:pic>
        <p:nvPicPr>
          <p:cNvPr id="9" name="Рисунок 8">
            <a:extLst>
              <a:ext uri="{FF2B5EF4-FFF2-40B4-BE49-F238E27FC236}">
                <a16:creationId xmlns:a16="http://schemas.microsoft.com/office/drawing/2014/main" id="{8279231C-1475-4460-9D13-FF6EFD04A2F2}"/>
              </a:ext>
            </a:extLst>
          </p:cNvPr>
          <p:cNvPicPr>
            <a:picLocks noChangeAspect="1"/>
          </p:cNvPicPr>
          <p:nvPr/>
        </p:nvPicPr>
        <p:blipFill>
          <a:blip r:embed="rId3"/>
          <a:stretch>
            <a:fillRect/>
          </a:stretch>
        </p:blipFill>
        <p:spPr>
          <a:xfrm>
            <a:off x="2434375" y="3932123"/>
            <a:ext cx="371888" cy="536494"/>
          </a:xfrm>
          <a:prstGeom prst="rect">
            <a:avLst/>
          </a:prstGeom>
        </p:spPr>
      </p:pic>
      <p:sp>
        <p:nvSpPr>
          <p:cNvPr id="10" name="Стрелка: вверх 9">
            <a:extLst>
              <a:ext uri="{FF2B5EF4-FFF2-40B4-BE49-F238E27FC236}">
                <a16:creationId xmlns:a16="http://schemas.microsoft.com/office/drawing/2014/main" id="{2A3AB31E-1434-4420-A708-88D4D772923A}"/>
              </a:ext>
            </a:extLst>
          </p:cNvPr>
          <p:cNvSpPr/>
          <p:nvPr/>
        </p:nvSpPr>
        <p:spPr>
          <a:xfrm>
            <a:off x="5677359" y="2222177"/>
            <a:ext cx="279094" cy="48749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32882352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FE8AFD6-3308-4D48-A3B0-FFFA5FF752C6}"/>
              </a:ext>
            </a:extLst>
          </p:cNvPr>
          <p:cNvSpPr>
            <a:spLocks noGrp="1"/>
          </p:cNvSpPr>
          <p:nvPr>
            <p:ph type="title"/>
          </p:nvPr>
        </p:nvSpPr>
        <p:spPr/>
        <p:txBody>
          <a:bodyPr/>
          <a:lstStyle/>
          <a:p>
            <a:endParaRPr lang="ru-UA" dirty="0"/>
          </a:p>
        </p:txBody>
      </p:sp>
      <p:sp>
        <p:nvSpPr>
          <p:cNvPr id="3" name="Объект 2">
            <a:extLst>
              <a:ext uri="{FF2B5EF4-FFF2-40B4-BE49-F238E27FC236}">
                <a16:creationId xmlns:a16="http://schemas.microsoft.com/office/drawing/2014/main" id="{24B5BD89-0AA4-424A-BF33-CE86E4383BEC}"/>
              </a:ext>
            </a:extLst>
          </p:cNvPr>
          <p:cNvSpPr>
            <a:spLocks noGrp="1"/>
          </p:cNvSpPr>
          <p:nvPr>
            <p:ph idx="1"/>
          </p:nvPr>
        </p:nvSpPr>
        <p:spPr/>
        <p:txBody>
          <a:bodyPr/>
          <a:lstStyle/>
          <a:p>
            <a:endParaRPr lang="ru-UA"/>
          </a:p>
        </p:txBody>
      </p:sp>
      <p:pic>
        <p:nvPicPr>
          <p:cNvPr id="4"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70912" y="1794229"/>
            <a:ext cx="6421820" cy="5423338"/>
          </a:xfrm>
          <a:prstGeom prst="rect">
            <a:avLst/>
          </a:prstGeom>
          <a:noFill/>
        </p:spPr>
      </p:pic>
      <p:sp>
        <p:nvSpPr>
          <p:cNvPr id="5" name="TextBox 4">
            <a:extLst>
              <a:ext uri="{FF2B5EF4-FFF2-40B4-BE49-F238E27FC236}">
                <a16:creationId xmlns:a16="http://schemas.microsoft.com/office/drawing/2014/main" id="{199AD3E1-F3F5-42AE-9F85-9C464BB166E1}"/>
              </a:ext>
            </a:extLst>
          </p:cNvPr>
          <p:cNvSpPr txBox="1"/>
          <p:nvPr/>
        </p:nvSpPr>
        <p:spPr>
          <a:xfrm>
            <a:off x="0" y="-126035"/>
            <a:ext cx="12192000" cy="1815882"/>
          </a:xfrm>
          <a:prstGeom prst="rect">
            <a:avLst/>
          </a:prstGeom>
          <a:noFill/>
        </p:spPr>
        <p:txBody>
          <a:bodyPr wrap="square" rtlCol="0">
            <a:spAutoFit/>
          </a:bodyPr>
          <a:lstStyle/>
          <a:p>
            <a:pPr algn="ctr"/>
            <a:r>
              <a:rPr lang="uk-UA" sz="2800" b="1" dirty="0">
                <a:solidFill>
                  <a:srgbClr val="FF0000"/>
                </a:solidFill>
                <a:latin typeface="Times New Roman" panose="02020603050405020304" pitchFamily="18" charset="0"/>
                <a:cs typeface="Times New Roman" panose="02020603050405020304" pitchFamily="18" charset="0"/>
              </a:rPr>
              <a:t>Критерій 3.1.4.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створюють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та/</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або</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використовують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освітні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ресурси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електронні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презентації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відеоматеріали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методичні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розробки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вебсайти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блоги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тощо</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a:t>
            </a:r>
            <a:endParaRPr lang="uk-UA" sz="2800" b="1" dirty="0">
              <a:solidFill>
                <a:srgbClr val="FF0000"/>
              </a:solidFill>
              <a:latin typeface="Times New Roman" panose="02020603050405020304" pitchFamily="18" charset="0"/>
              <a:cs typeface="Times New Roman" panose="02020603050405020304" pitchFamily="18" charset="0"/>
            </a:endParaRPr>
          </a:p>
          <a:p>
            <a:pPr algn="ctr"/>
            <a:r>
              <a:rPr lang="uk-UA" sz="2800" b="1" dirty="0">
                <a:latin typeface="Times New Roman" panose="02020603050405020304" pitchFamily="18" charset="0"/>
                <a:cs typeface="Times New Roman" panose="02020603050405020304" pitchFamily="18" charset="0"/>
              </a:rPr>
              <a:t>Анкетування педпрацівників</a:t>
            </a:r>
            <a:endParaRPr lang="ru-UA" sz="2800" b="1" dirty="0">
              <a:latin typeface="Times New Roman" panose="02020603050405020304" pitchFamily="18" charset="0"/>
              <a:cs typeface="Times New Roman" panose="02020603050405020304" pitchFamily="18" charset="0"/>
            </a:endParaRPr>
          </a:p>
        </p:txBody>
      </p:sp>
      <p:pic>
        <p:nvPicPr>
          <p:cNvPr id="6" name="Picture 2">
            <a:extLst>
              <a:ext uri="{FF2B5EF4-FFF2-40B4-BE49-F238E27FC236}">
                <a16:creationId xmlns:a16="http://schemas.microsoft.com/office/drawing/2014/main" id="{00000000-0008-0000-0000-000002040000}"/>
              </a:ext>
            </a:extLst>
          </p:cNvPr>
          <p:cNvPicPr>
            <a:picLocks noChangeAspect="1" noChangeArrowheads="1"/>
          </p:cNvPicPr>
          <p:nvPr/>
        </p:nvPicPr>
        <p:blipFill>
          <a:blip r:embed="rId3" cstate="print"/>
          <a:srcRect/>
          <a:stretch>
            <a:fillRect/>
          </a:stretch>
        </p:blipFill>
        <p:spPr>
          <a:xfrm>
            <a:off x="6172928" y="2111280"/>
            <a:ext cx="6022428" cy="5207877"/>
          </a:xfrm>
          <a:prstGeom prst="rect">
            <a:avLst/>
          </a:prstGeom>
          <a:noFill/>
        </p:spPr>
      </p:pic>
      <p:cxnSp>
        <p:nvCxnSpPr>
          <p:cNvPr id="8" name="Прямая со стрелкой 7">
            <a:extLst>
              <a:ext uri="{FF2B5EF4-FFF2-40B4-BE49-F238E27FC236}">
                <a16:creationId xmlns:a16="http://schemas.microsoft.com/office/drawing/2014/main" id="{7E4D8120-898A-4356-8F5C-6E84424D5213}"/>
              </a:ext>
            </a:extLst>
          </p:cNvPr>
          <p:cNvCxnSpPr/>
          <p:nvPr/>
        </p:nvCxnSpPr>
        <p:spPr>
          <a:xfrm>
            <a:off x="2280492" y="4924540"/>
            <a:ext cx="396607" cy="330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9" name="Прямая со стрелкой 8">
            <a:extLst>
              <a:ext uri="{FF2B5EF4-FFF2-40B4-BE49-F238E27FC236}">
                <a16:creationId xmlns:a16="http://schemas.microsoft.com/office/drawing/2014/main" id="{F7C18BA2-8AFD-4EB0-AE3D-94A8758ECC6D}"/>
              </a:ext>
            </a:extLst>
          </p:cNvPr>
          <p:cNvCxnSpPr/>
          <p:nvPr/>
        </p:nvCxnSpPr>
        <p:spPr>
          <a:xfrm>
            <a:off x="1712932" y="5188945"/>
            <a:ext cx="396607" cy="33050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4" name="Стрелка: вверх 13">
            <a:extLst>
              <a:ext uri="{FF2B5EF4-FFF2-40B4-BE49-F238E27FC236}">
                <a16:creationId xmlns:a16="http://schemas.microsoft.com/office/drawing/2014/main" id="{AA49491F-231A-4393-A43E-718293319035}"/>
              </a:ext>
            </a:extLst>
          </p:cNvPr>
          <p:cNvSpPr/>
          <p:nvPr/>
        </p:nvSpPr>
        <p:spPr>
          <a:xfrm>
            <a:off x="760163" y="1972019"/>
            <a:ext cx="440675" cy="661012"/>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15" name="Стрелка: вниз 14">
            <a:extLst>
              <a:ext uri="{FF2B5EF4-FFF2-40B4-BE49-F238E27FC236}">
                <a16:creationId xmlns:a16="http://schemas.microsoft.com/office/drawing/2014/main" id="{1C5CAE1B-1F4E-4EF8-84A9-2638A4F53F5C}"/>
              </a:ext>
            </a:extLst>
          </p:cNvPr>
          <p:cNvSpPr/>
          <p:nvPr/>
        </p:nvSpPr>
        <p:spPr>
          <a:xfrm>
            <a:off x="7502487" y="4296578"/>
            <a:ext cx="275421" cy="4186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16" name="Стрелка: вниз 15">
            <a:extLst>
              <a:ext uri="{FF2B5EF4-FFF2-40B4-BE49-F238E27FC236}">
                <a16:creationId xmlns:a16="http://schemas.microsoft.com/office/drawing/2014/main" id="{E5FCC260-54AA-4DB2-8B80-321D48BC2349}"/>
              </a:ext>
            </a:extLst>
          </p:cNvPr>
          <p:cNvSpPr/>
          <p:nvPr/>
        </p:nvSpPr>
        <p:spPr>
          <a:xfrm>
            <a:off x="8163942" y="4426944"/>
            <a:ext cx="275421" cy="4186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17" name="Стрелка: вниз 16">
            <a:extLst>
              <a:ext uri="{FF2B5EF4-FFF2-40B4-BE49-F238E27FC236}">
                <a16:creationId xmlns:a16="http://schemas.microsoft.com/office/drawing/2014/main" id="{08444E18-C002-4B21-AF76-C14E077DD971}"/>
              </a:ext>
            </a:extLst>
          </p:cNvPr>
          <p:cNvSpPr/>
          <p:nvPr/>
        </p:nvSpPr>
        <p:spPr>
          <a:xfrm>
            <a:off x="8908721" y="5188945"/>
            <a:ext cx="275421" cy="4186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47410551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AABAB95-AED5-4360-8A52-4D2D94FAA8F2}"/>
              </a:ext>
            </a:extLst>
          </p:cNvPr>
          <p:cNvSpPr>
            <a:spLocks noGrp="1"/>
          </p:cNvSpPr>
          <p:nvPr>
            <p:ph type="title"/>
          </p:nvPr>
        </p:nvSpPr>
        <p:spPr/>
        <p:txBody>
          <a:bodyPr/>
          <a:lstStyle/>
          <a:p>
            <a:endParaRPr lang="ru-UA" dirty="0"/>
          </a:p>
        </p:txBody>
      </p:sp>
      <p:graphicFrame>
        <p:nvGraphicFramePr>
          <p:cNvPr id="4" name="Объект 3">
            <a:extLst>
              <a:ext uri="{FF2B5EF4-FFF2-40B4-BE49-F238E27FC236}">
                <a16:creationId xmlns:a16="http://schemas.microsoft.com/office/drawing/2014/main" id="{F6382BB7-CEFD-4F53-ABB5-3942129E0427}"/>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3671351357"/>
                    </a:ext>
                  </a:extLst>
                </a:gridCol>
                <a:gridCol w="25400">
                  <a:extLst>
                    <a:ext uri="{9D8B030D-6E8A-4147-A177-3AD203B41FA5}">
                      <a16:colId xmlns:a16="http://schemas.microsoft.com/office/drawing/2014/main" val="1652951965"/>
                    </a:ext>
                  </a:extLst>
                </a:gridCol>
                <a:gridCol w="25400">
                  <a:extLst>
                    <a:ext uri="{9D8B030D-6E8A-4147-A177-3AD203B41FA5}">
                      <a16:colId xmlns:a16="http://schemas.microsoft.com/office/drawing/2014/main" val="2188848631"/>
                    </a:ext>
                  </a:extLst>
                </a:gridCol>
                <a:gridCol w="25400">
                  <a:extLst>
                    <a:ext uri="{9D8B030D-6E8A-4147-A177-3AD203B41FA5}">
                      <a16:colId xmlns:a16="http://schemas.microsoft.com/office/drawing/2014/main" val="4150447010"/>
                    </a:ext>
                  </a:extLst>
                </a:gridCol>
                <a:gridCol w="25400">
                  <a:extLst>
                    <a:ext uri="{9D8B030D-6E8A-4147-A177-3AD203B41FA5}">
                      <a16:colId xmlns:a16="http://schemas.microsoft.com/office/drawing/2014/main" val="1447289955"/>
                    </a:ext>
                  </a:extLst>
                </a:gridCol>
                <a:gridCol w="25400">
                  <a:extLst>
                    <a:ext uri="{9D8B030D-6E8A-4147-A177-3AD203B41FA5}">
                      <a16:colId xmlns:a16="http://schemas.microsoft.com/office/drawing/2014/main" val="1347765397"/>
                    </a:ext>
                  </a:extLst>
                </a:gridCol>
                <a:gridCol w="25400">
                  <a:extLst>
                    <a:ext uri="{9D8B030D-6E8A-4147-A177-3AD203B41FA5}">
                      <a16:colId xmlns:a16="http://schemas.microsoft.com/office/drawing/2014/main" val="1479129033"/>
                    </a:ext>
                  </a:extLst>
                </a:gridCol>
                <a:gridCol w="25400">
                  <a:extLst>
                    <a:ext uri="{9D8B030D-6E8A-4147-A177-3AD203B41FA5}">
                      <a16:colId xmlns:a16="http://schemas.microsoft.com/office/drawing/2014/main" val="3380554211"/>
                    </a:ext>
                  </a:extLst>
                </a:gridCol>
                <a:gridCol w="25400">
                  <a:extLst>
                    <a:ext uri="{9D8B030D-6E8A-4147-A177-3AD203B41FA5}">
                      <a16:colId xmlns:a16="http://schemas.microsoft.com/office/drawing/2014/main" val="2565810583"/>
                    </a:ext>
                  </a:extLst>
                </a:gridCol>
                <a:gridCol w="25400">
                  <a:extLst>
                    <a:ext uri="{9D8B030D-6E8A-4147-A177-3AD203B41FA5}">
                      <a16:colId xmlns:a16="http://schemas.microsoft.com/office/drawing/2014/main" val="4227314685"/>
                    </a:ext>
                  </a:extLst>
                </a:gridCol>
              </a:tblGrid>
              <a:tr h="0">
                <a:tc gridSpan="4">
                  <a:txBody>
                    <a:bodyPr/>
                    <a:lstStyle/>
                    <a:p>
                      <a:pPr algn="ctr" rtl="0" fontAlgn="ctr"/>
                      <a:r>
                        <a:rPr lang="ru-RU" sz="100" b="1" i="0" u="none" strike="noStrike">
                          <a:solidFill>
                            <a:srgbClr val="FFFFFF"/>
                          </a:solidFill>
                          <a:effectLst/>
                          <a:latin typeface="Arial" panose="020B0604020202020204" pitchFamily="34" charset="0"/>
                        </a:rPr>
                        <a:t>Під час навчального заняття використовую освітні ресурси:</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60377438"/>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00" b="0" i="0" u="none" strike="noStrike">
                          <a:solidFill>
                            <a:srgbClr val="000000"/>
                          </a:solidFill>
                          <a:effectLst/>
                          <a:latin typeface="Tahoma" panose="020B0604030504040204" pitchFamily="34" charset="0"/>
                        </a:rPr>
                        <a:t>іноді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00" b="0" i="0" u="none" strike="noStrike">
                          <a:solidFill>
                            <a:srgbClr val="000000"/>
                          </a:solidFill>
                          <a:effectLst/>
                          <a:latin typeface="Tahoma" panose="020B0604030504040204" pitchFamily="34" charset="0"/>
                        </a:rPr>
                        <a:t>постійно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RU" sz="100" b="0" i="0" u="none" strike="noStrike">
                          <a:solidFill>
                            <a:srgbClr val="000000"/>
                          </a:solidFill>
                          <a:effectLst/>
                          <a:latin typeface="Tahoma" panose="020B0604030504040204" pitchFamily="34" charset="0"/>
                        </a:rPr>
                        <a:t>рідко або ніколи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RU" sz="100" b="0" i="0" u="none" strike="noStrike">
                          <a:solidFill>
                            <a:srgbClr val="000000"/>
                          </a:solidFill>
                          <a:effectLst/>
                          <a:latin typeface="Tahoma" panose="020B0604030504040204" pitchFamily="34" charset="0"/>
                        </a:rPr>
                        <a:t>часто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644043064"/>
                  </a:ext>
                </a:extLst>
              </a:tr>
              <a:tr h="0">
                <a:tc>
                  <a:txBody>
                    <a:bodyPr/>
                    <a:lstStyle/>
                    <a:p>
                      <a:pPr algn="l" rtl="0" fontAlgn="ctr"/>
                      <a:r>
                        <a:rPr lang="ru-RU" sz="100" b="0" i="0" u="none" strike="noStrike">
                          <a:solidFill>
                            <a:srgbClr val="FFFFFF"/>
                          </a:solidFill>
                          <a:effectLst/>
                          <a:latin typeface="Tahoma" panose="020B0604030504040204" pitchFamily="34" charset="0"/>
                        </a:rPr>
                        <a:t>9.1електронні презентації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110939159"/>
                  </a:ext>
                </a:extLst>
              </a:tr>
              <a:tr h="0">
                <a:tc>
                  <a:txBody>
                    <a:bodyPr/>
                    <a:lstStyle/>
                    <a:p>
                      <a:pPr algn="l" rtl="0" fontAlgn="ctr"/>
                      <a:r>
                        <a:rPr lang="ru-RU" sz="100" b="0" i="0" u="none" strike="noStrike">
                          <a:solidFill>
                            <a:srgbClr val="FFFFFF"/>
                          </a:solidFill>
                          <a:effectLst/>
                          <a:latin typeface="Tahoma" panose="020B0604030504040204" pitchFamily="34" charset="0"/>
                        </a:rPr>
                        <a:t>9.2відеоматеріали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54%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673810980"/>
                  </a:ext>
                </a:extLst>
              </a:tr>
              <a:tr h="0">
                <a:tc>
                  <a:txBody>
                    <a:bodyPr/>
                    <a:lstStyle/>
                    <a:p>
                      <a:pPr algn="l" rtl="0" fontAlgn="ctr"/>
                      <a:r>
                        <a:rPr lang="ru-RU" sz="100" b="0" i="0" u="none" strike="noStrike">
                          <a:solidFill>
                            <a:srgbClr val="FFFFFF"/>
                          </a:solidFill>
                          <a:effectLst/>
                          <a:latin typeface="Tahoma" panose="020B0604030504040204" pitchFamily="34" charset="0"/>
                        </a:rPr>
                        <a:t>9.3тестові завдання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962955441"/>
                  </a:ext>
                </a:extLst>
              </a:tr>
              <a:tr h="0">
                <a:tc>
                  <a:txBody>
                    <a:bodyPr/>
                    <a:lstStyle/>
                    <a:p>
                      <a:pPr algn="l" rtl="0" fontAlgn="ctr"/>
                      <a:r>
                        <a:rPr lang="ru-RU" sz="100" b="0" i="0" u="none" strike="noStrike">
                          <a:solidFill>
                            <a:srgbClr val="FFFFFF"/>
                          </a:solidFill>
                          <a:effectLst/>
                          <a:latin typeface="Tahoma" panose="020B0604030504040204" pitchFamily="34" charset="0"/>
                        </a:rPr>
                        <a:t>9.4онлайн-сервіси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596016586"/>
                  </a:ext>
                </a:extLst>
              </a:tr>
              <a:tr h="0">
                <a:tc>
                  <a:txBody>
                    <a:bodyPr/>
                    <a:lstStyle/>
                    <a:p>
                      <a:pPr algn="l" rtl="0" fontAlgn="ctr"/>
                      <a:r>
                        <a:rPr lang="ru-RU" sz="100" b="0" i="0" u="none" strike="noStrike">
                          <a:solidFill>
                            <a:srgbClr val="FFFFFF"/>
                          </a:solidFill>
                          <a:effectLst/>
                          <a:latin typeface="Tahoma" panose="020B0604030504040204" pitchFamily="34" charset="0"/>
                        </a:rPr>
                        <a:t>9.5завдання для самостійного опрацювання учнями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19138086"/>
                  </a:ext>
                </a:extLst>
              </a:tr>
              <a:tr h="0">
                <a:tc>
                  <a:txBody>
                    <a:bodyPr/>
                    <a:lstStyle/>
                    <a:p>
                      <a:pPr algn="l" rtl="0" fontAlgn="ctr"/>
                      <a:r>
                        <a:rPr lang="ru-RU" sz="100" b="0" i="0" u="none" strike="noStrike">
                          <a:solidFill>
                            <a:srgbClr val="FFFFFF"/>
                          </a:solidFill>
                          <a:effectLst/>
                          <a:latin typeface="Tahoma" panose="020B0604030504040204" pitchFamily="34" charset="0"/>
                        </a:rPr>
                        <a:t>9.6офіційні сайти установ, організацій</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690723398"/>
                  </a:ext>
                </a:extLst>
              </a:tr>
              <a:tr h="0">
                <a:tc>
                  <a:txBody>
                    <a:bodyPr/>
                    <a:lstStyle/>
                    <a:p>
                      <a:pPr algn="l" rtl="0" fontAlgn="ctr"/>
                      <a:r>
                        <a:rPr lang="ru-RU" sz="100" b="0" i="0" u="none" strike="noStrike">
                          <a:solidFill>
                            <a:srgbClr val="FFFFFF"/>
                          </a:solidFill>
                          <a:effectLst/>
                          <a:latin typeface="Tahoma" panose="020B0604030504040204" pitchFamily="34" charset="0"/>
                        </a:rPr>
                        <a:t>9.7друковані засоби навчання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44%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729716286"/>
                  </a:ext>
                </a:extLst>
              </a:tr>
              <a:tr h="0">
                <a:tc>
                  <a:txBody>
                    <a:bodyPr/>
                    <a:lstStyle/>
                    <a:p>
                      <a:pPr algn="l" rtl="0" fontAlgn="ctr"/>
                      <a:r>
                        <a:rPr lang="ru-RU" sz="100" b="0" i="0" u="none" strike="noStrike">
                          <a:solidFill>
                            <a:srgbClr val="FFFFFF"/>
                          </a:solidFill>
                          <a:effectLst/>
                          <a:latin typeface="Tahoma" panose="020B0604030504040204" pitchFamily="34" charset="0"/>
                        </a:rPr>
                        <a:t>9.8інструменти, моделі, натуральні об’єкти, прилади і пристосування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25894920"/>
                  </a:ext>
                </a:extLst>
              </a:tr>
              <a:tr h="0">
                <a:tc>
                  <a:txBody>
                    <a:bodyPr/>
                    <a:lstStyle/>
                    <a:p>
                      <a:pPr algn="l" rtl="0" fontAlgn="ctr"/>
                      <a:r>
                        <a:rPr lang="ru-RU" sz="100" b="0" i="0" u="none" strike="noStrike">
                          <a:solidFill>
                            <a:srgbClr val="FFFFFF"/>
                          </a:solidFill>
                          <a:effectLst/>
                          <a:latin typeface="Tahoma" panose="020B0604030504040204" pitchFamily="34" charset="0"/>
                        </a:rPr>
                        <a:t>9.9електронні навчальні комплекси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b="0" i="0" u="none" strike="noStrike" dirty="0">
                          <a:solidFill>
                            <a:srgbClr val="000000"/>
                          </a:solidFill>
                          <a:effectLst/>
                          <a:latin typeface="Tahoma" panose="020B0604030504040204" pitchFamily="34" charset="0"/>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241382182"/>
                  </a:ext>
                </a:extLst>
              </a:tr>
            </a:tbl>
          </a:graphicData>
        </a:graphic>
      </p:graphicFrame>
      <p:graphicFrame>
        <p:nvGraphicFramePr>
          <p:cNvPr id="5" name="Таблица 4">
            <a:extLst>
              <a:ext uri="{FF2B5EF4-FFF2-40B4-BE49-F238E27FC236}">
                <a16:creationId xmlns:a16="http://schemas.microsoft.com/office/drawing/2014/main" id="{1FCE2A02-E2A0-4FDF-A20F-44B734041AE1}"/>
              </a:ext>
            </a:extLst>
          </p:cNvPr>
          <p:cNvGraphicFramePr>
            <a:graphicFrameLocks noGrp="1"/>
          </p:cNvGraphicFramePr>
          <p:nvPr>
            <p:extLst>
              <p:ext uri="{D42A27DB-BD31-4B8C-83A1-F6EECF244321}">
                <p14:modId xmlns:p14="http://schemas.microsoft.com/office/powerpoint/2010/main" val="173645426"/>
              </p:ext>
            </p:extLst>
          </p:nvPr>
        </p:nvGraphicFramePr>
        <p:xfrm>
          <a:off x="136634" y="1219200"/>
          <a:ext cx="11088413" cy="5286879"/>
        </p:xfrm>
        <a:graphic>
          <a:graphicData uri="http://schemas.openxmlformats.org/drawingml/2006/table">
            <a:tbl>
              <a:tblPr/>
              <a:tblGrid>
                <a:gridCol w="4670684">
                  <a:extLst>
                    <a:ext uri="{9D8B030D-6E8A-4147-A177-3AD203B41FA5}">
                      <a16:colId xmlns:a16="http://schemas.microsoft.com/office/drawing/2014/main" val="1597207770"/>
                    </a:ext>
                  </a:extLst>
                </a:gridCol>
                <a:gridCol w="1295430">
                  <a:extLst>
                    <a:ext uri="{9D8B030D-6E8A-4147-A177-3AD203B41FA5}">
                      <a16:colId xmlns:a16="http://schemas.microsoft.com/office/drawing/2014/main" val="4216237010"/>
                    </a:ext>
                  </a:extLst>
                </a:gridCol>
                <a:gridCol w="1283546">
                  <a:extLst>
                    <a:ext uri="{9D8B030D-6E8A-4147-A177-3AD203B41FA5}">
                      <a16:colId xmlns:a16="http://schemas.microsoft.com/office/drawing/2014/main" val="2033025070"/>
                    </a:ext>
                  </a:extLst>
                </a:gridCol>
                <a:gridCol w="106962">
                  <a:extLst>
                    <a:ext uri="{9D8B030D-6E8A-4147-A177-3AD203B41FA5}">
                      <a16:colId xmlns:a16="http://schemas.microsoft.com/office/drawing/2014/main" val="2449139332"/>
                    </a:ext>
                  </a:extLst>
                </a:gridCol>
                <a:gridCol w="950775">
                  <a:extLst>
                    <a:ext uri="{9D8B030D-6E8A-4147-A177-3AD203B41FA5}">
                      <a16:colId xmlns:a16="http://schemas.microsoft.com/office/drawing/2014/main" val="157543915"/>
                    </a:ext>
                  </a:extLst>
                </a:gridCol>
                <a:gridCol w="356540">
                  <a:extLst>
                    <a:ext uri="{9D8B030D-6E8A-4147-A177-3AD203B41FA5}">
                      <a16:colId xmlns:a16="http://schemas.microsoft.com/office/drawing/2014/main" val="411774337"/>
                    </a:ext>
                  </a:extLst>
                </a:gridCol>
                <a:gridCol w="475388">
                  <a:extLst>
                    <a:ext uri="{9D8B030D-6E8A-4147-A177-3AD203B41FA5}">
                      <a16:colId xmlns:a16="http://schemas.microsoft.com/office/drawing/2014/main" val="3840442323"/>
                    </a:ext>
                  </a:extLst>
                </a:gridCol>
                <a:gridCol w="641773">
                  <a:extLst>
                    <a:ext uri="{9D8B030D-6E8A-4147-A177-3AD203B41FA5}">
                      <a16:colId xmlns:a16="http://schemas.microsoft.com/office/drawing/2014/main" val="892616562"/>
                    </a:ext>
                  </a:extLst>
                </a:gridCol>
                <a:gridCol w="142616">
                  <a:extLst>
                    <a:ext uri="{9D8B030D-6E8A-4147-A177-3AD203B41FA5}">
                      <a16:colId xmlns:a16="http://schemas.microsoft.com/office/drawing/2014/main" val="2638119457"/>
                    </a:ext>
                  </a:extLst>
                </a:gridCol>
                <a:gridCol w="1164699">
                  <a:extLst>
                    <a:ext uri="{9D8B030D-6E8A-4147-A177-3AD203B41FA5}">
                      <a16:colId xmlns:a16="http://schemas.microsoft.com/office/drawing/2014/main" val="842540517"/>
                    </a:ext>
                  </a:extLst>
                </a:gridCol>
              </a:tblGrid>
              <a:tr h="532319">
                <a:tc gridSpan="4">
                  <a:txBody>
                    <a:bodyPr/>
                    <a:lstStyle/>
                    <a:p>
                      <a:pPr algn="l" rtl="0" fontAlgn="ct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Під</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час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навчального</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заняття</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використовую</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освітні</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ресурси</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a:txBody>
                    <a:bodyPr/>
                    <a:lstStyle/>
                    <a:p>
                      <a:pPr algn="l"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l"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l"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18393220"/>
                  </a:ext>
                </a:extLst>
              </a:tr>
              <a:tr h="439201">
                <a:tc>
                  <a:txBody>
                    <a:bodyPr/>
                    <a:lstStyle/>
                    <a:p>
                      <a:pPr algn="l" rtl="0" fontAlgn="ct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Питання</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іноді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постійно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рідко або ніколи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часто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340364201"/>
                  </a:ext>
                </a:extLst>
              </a:tr>
              <a:tr h="43920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9.1електронні презентації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31%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54%</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055389632"/>
                  </a:ext>
                </a:extLst>
              </a:tr>
              <a:tr h="439201">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9.2відеоматеріали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54%</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68604278"/>
                  </a:ext>
                </a:extLst>
              </a:tr>
              <a:tr h="43920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9.3тестові завдання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56%</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48971828"/>
                  </a:ext>
                </a:extLst>
              </a:tr>
              <a:tr h="43920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9.4онлайн-сервіси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38%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48%</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780937493"/>
                  </a:ext>
                </a:extLst>
              </a:tr>
              <a:tr h="43920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9.5завдання для самостійного опрацювання учнями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42%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33%</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344909092"/>
                  </a:ext>
                </a:extLst>
              </a:tr>
              <a:tr h="43920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9.6офіційні сайти установ, організацій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46%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25%</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664318047"/>
                  </a:ext>
                </a:extLst>
              </a:tr>
              <a:tr h="43920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9.7друковані засоби навчання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38%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44%</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086726260"/>
                  </a:ext>
                </a:extLst>
              </a:tr>
              <a:tr h="685962">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9.8інструменти, моделі, натуральні об’єкти, прилади і пристосування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35%</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030568565"/>
                  </a:ext>
                </a:extLst>
              </a:tr>
              <a:tr h="43920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9.9електронні навчальні комплекси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40%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l"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31%</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079814829"/>
                  </a:ext>
                </a:extLst>
              </a:tr>
            </a:tbl>
          </a:graphicData>
        </a:graphic>
      </p:graphicFrame>
    </p:spTree>
    <p:extLst>
      <p:ext uri="{BB962C8B-B14F-4D97-AF65-F5344CB8AC3E}">
        <p14:creationId xmlns:p14="http://schemas.microsoft.com/office/powerpoint/2010/main" val="23327698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C40BF62-7C4E-452B-9449-8671E500FB40}"/>
              </a:ext>
            </a:extLst>
          </p:cNvPr>
          <p:cNvSpPr>
            <a:spLocks noGrp="1"/>
          </p:cNvSpPr>
          <p:nvPr>
            <p:ph type="title"/>
          </p:nvPr>
        </p:nvSpPr>
        <p:spPr/>
        <p:txBody>
          <a:bodyPr/>
          <a:lstStyle/>
          <a:p>
            <a:endParaRPr lang="ru-UA"/>
          </a:p>
        </p:txBody>
      </p:sp>
      <p:graphicFrame>
        <p:nvGraphicFramePr>
          <p:cNvPr id="5" name="Объект 4">
            <a:extLst>
              <a:ext uri="{FF2B5EF4-FFF2-40B4-BE49-F238E27FC236}">
                <a16:creationId xmlns:a16="http://schemas.microsoft.com/office/drawing/2014/main" id="{C8C18F7C-AAB4-4C2E-8282-5429E17CEB5D}"/>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3987421440"/>
                    </a:ext>
                  </a:extLst>
                </a:gridCol>
                <a:gridCol w="25400">
                  <a:extLst>
                    <a:ext uri="{9D8B030D-6E8A-4147-A177-3AD203B41FA5}">
                      <a16:colId xmlns:a16="http://schemas.microsoft.com/office/drawing/2014/main" val="514500463"/>
                    </a:ext>
                  </a:extLst>
                </a:gridCol>
                <a:gridCol w="25400">
                  <a:extLst>
                    <a:ext uri="{9D8B030D-6E8A-4147-A177-3AD203B41FA5}">
                      <a16:colId xmlns:a16="http://schemas.microsoft.com/office/drawing/2014/main" val="3190688953"/>
                    </a:ext>
                  </a:extLst>
                </a:gridCol>
              </a:tblGrid>
              <a:tr h="0">
                <a:tc gridSpan="3">
                  <a:txBody>
                    <a:bodyPr/>
                    <a:lstStyle/>
                    <a:p>
                      <a:pPr algn="ctr" rtl="0" fontAlgn="ctr"/>
                      <a:r>
                        <a:rPr lang="ru-RU" sz="100" b="1" i="0" u="none" strike="noStrike">
                          <a:solidFill>
                            <a:srgbClr val="FFFFFF"/>
                          </a:solidFill>
                          <a:effectLst/>
                          <a:latin typeface="Arial" panose="020B0604020202020204" pitchFamily="34" charset="0"/>
                        </a:rPr>
                        <a:t>Формування суспільних цінностей під час навчального заняття вчителем/вчителькою</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405208683"/>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00" b="0" i="0" u="none" strike="noStrike">
                          <a:solidFill>
                            <a:srgbClr val="000000"/>
                          </a:solidFill>
                          <a:effectLst/>
                          <a:latin typeface="Tahoma" panose="020B0604030504040204" pitchFamily="34" charset="0"/>
                        </a:rPr>
                        <a:t>ні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00" b="0" i="0" u="none" strike="noStrike">
                          <a:solidFill>
                            <a:srgbClr val="000000"/>
                          </a:solidFill>
                          <a:effectLst/>
                          <a:latin typeface="Tahoma" panose="020B0604030504040204" pitchFamily="34" charset="0"/>
                        </a:rPr>
                        <a:t>так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702983950"/>
                  </a:ext>
                </a:extLst>
              </a:tr>
              <a:tr h="0">
                <a:tc>
                  <a:txBody>
                    <a:bodyPr/>
                    <a:lstStyle/>
                    <a:p>
                      <a:pPr algn="l" rtl="0" fontAlgn="ctr"/>
                      <a:r>
                        <a:rPr lang="ru-RU" sz="100" b="0" i="0" u="none" strike="noStrike">
                          <a:solidFill>
                            <a:srgbClr val="FFFFFF"/>
                          </a:solidFill>
                          <a:effectLst/>
                          <a:latin typeface="Tahoma" panose="020B0604030504040204" pitchFamily="34" charset="0"/>
                        </a:rPr>
                        <a:t>7.1. виховує в учнів патріотизм, повагу до державної мови, культури, законів</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571894125"/>
                  </a:ext>
                </a:extLst>
              </a:tr>
              <a:tr h="0">
                <a:tc>
                  <a:txBody>
                    <a:bodyPr/>
                    <a:lstStyle/>
                    <a:p>
                      <a:pPr algn="l" rtl="0" fontAlgn="ctr"/>
                      <a:r>
                        <a:rPr lang="ru-RU" sz="100" b="0" i="0" u="none" strike="noStrike">
                          <a:solidFill>
                            <a:srgbClr val="FFFFFF"/>
                          </a:solidFill>
                          <a:effectLst/>
                          <a:latin typeface="Tahoma" panose="020B0604030504040204" pitchFamily="34" charset="0"/>
                        </a:rPr>
                        <a:t>7.2. формує громадянську позицію, дисциплінованість, організованість, уміння слідувати правилам</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517664707"/>
                  </a:ext>
                </a:extLst>
              </a:tr>
              <a:tr h="0">
                <a:tc>
                  <a:txBody>
                    <a:bodyPr/>
                    <a:lstStyle/>
                    <a:p>
                      <a:pPr algn="l" rtl="0" fontAlgn="ctr"/>
                      <a:r>
                        <a:rPr lang="ru-RU" sz="100" b="0" i="0" u="none" strike="noStrike">
                          <a:solidFill>
                            <a:srgbClr val="FFFFFF"/>
                          </a:solidFill>
                          <a:effectLst/>
                          <a:latin typeface="Tahoma" panose="020B0604030504040204" pitchFamily="34" charset="0"/>
                        </a:rPr>
                        <a:t>7.3. розвиває в учнів загальнолюдські цінності (суспільні етичні норми, соціальну емпатію, толерантність, інклюзивну культуру тощо)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80%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59008745"/>
                  </a:ext>
                </a:extLst>
              </a:tr>
              <a:tr h="0">
                <a:tc>
                  <a:txBody>
                    <a:bodyPr/>
                    <a:lstStyle/>
                    <a:p>
                      <a:pPr algn="l" rtl="0" fontAlgn="ctr"/>
                      <a:r>
                        <a:rPr lang="ru-RU" sz="100" b="0" i="0" u="none" strike="noStrike">
                          <a:solidFill>
                            <a:srgbClr val="FFFFFF"/>
                          </a:solidFill>
                          <a:effectLst/>
                          <a:latin typeface="Tahoma" panose="020B0604030504040204" pitchFamily="34" charset="0"/>
                        </a:rPr>
                        <a:t>7.4. розвиває в учнів навички співпраці, комунікації, вміння діяти спільно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563490350"/>
                  </a:ext>
                </a:extLst>
              </a:tr>
              <a:tr h="0">
                <a:tc>
                  <a:txBody>
                    <a:bodyPr/>
                    <a:lstStyle/>
                    <a:p>
                      <a:pPr algn="l" rtl="0" fontAlgn="ctr"/>
                      <a:r>
                        <a:rPr lang="ru-RU" sz="100" b="0" i="0" u="none" strike="noStrike">
                          <a:solidFill>
                            <a:srgbClr val="FFFFFF"/>
                          </a:solidFill>
                          <a:effectLst/>
                          <a:latin typeface="Tahoma" panose="020B0604030504040204" pitchFamily="34" charset="0"/>
                        </a:rPr>
                        <a:t>7.5. забезпечує гігієну навчання (вправи для збереження зору, постави, пальчикова гімнастика, проведення фізкультхвилинок тощо)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31%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dirty="0">
                          <a:solidFill>
                            <a:srgbClr val="000000"/>
                          </a:solidFill>
                          <a:effectLst/>
                          <a:latin typeface="Tahoma" panose="020B0604030504040204" pitchFamily="34" charset="0"/>
                        </a:rPr>
                        <a:t>69%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602746431"/>
                  </a:ext>
                </a:extLst>
              </a:tr>
            </a:tbl>
          </a:graphicData>
        </a:graphic>
      </p:graphicFrame>
      <p:sp>
        <p:nvSpPr>
          <p:cNvPr id="4" name="TextBox 3">
            <a:extLst>
              <a:ext uri="{FF2B5EF4-FFF2-40B4-BE49-F238E27FC236}">
                <a16:creationId xmlns:a16="http://schemas.microsoft.com/office/drawing/2014/main" id="{F0B1FBAF-5E1A-479E-9CD5-FB7C420C5E04}"/>
              </a:ext>
            </a:extLst>
          </p:cNvPr>
          <p:cNvSpPr txBox="1"/>
          <p:nvPr/>
        </p:nvSpPr>
        <p:spPr>
          <a:xfrm>
            <a:off x="348867" y="177280"/>
            <a:ext cx="12105891" cy="1477328"/>
          </a:xfrm>
          <a:prstGeom prst="rect">
            <a:avLst/>
          </a:prstGeom>
          <a:noFill/>
        </p:spPr>
        <p:txBody>
          <a:bodyPr wrap="square" rtlCol="0">
            <a:spAutoFit/>
          </a:bodyPr>
          <a:lstStyle/>
          <a:p>
            <a:pPr algn="ctr"/>
            <a:r>
              <a:rPr lang="uk-UA" sz="2400" dirty="0">
                <a:solidFill>
                  <a:srgbClr val="FF0000"/>
                </a:solidFill>
                <a:latin typeface="Times New Roman" panose="02020603050405020304" pitchFamily="18" charset="0"/>
                <a:cs typeface="Times New Roman" panose="02020603050405020304" pitchFamily="18" charset="0"/>
              </a:rPr>
              <a:t>Критерій 3.1.5.</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сприяють</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формуванню</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суспільних</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цінностей</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в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учнів</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у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процесі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їх</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навчання</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виховання</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та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розвитку</a:t>
            </a:r>
            <a:endParaRPr lang="uk-UA" sz="2400" dirty="0">
              <a:solidFill>
                <a:srgbClr val="FF0000"/>
              </a:solidFill>
              <a:latin typeface="Times New Roman" panose="02020603050405020304" pitchFamily="18" charset="0"/>
              <a:cs typeface="Times New Roman" panose="02020603050405020304" pitchFamily="18" charset="0"/>
            </a:endParaRPr>
          </a:p>
          <a:p>
            <a:pPr algn="ctr"/>
            <a:r>
              <a:rPr lang="uk-UA" sz="2400" dirty="0">
                <a:latin typeface="Times New Roman" panose="02020603050405020304" pitchFamily="18" charset="0"/>
                <a:cs typeface="Times New Roman" panose="02020603050405020304" pitchFamily="18" charset="0"/>
              </a:rPr>
              <a:t>Результати спостереження за навчальними заняттями</a:t>
            </a:r>
          </a:p>
          <a:p>
            <a:endParaRPr lang="ru-UA" dirty="0"/>
          </a:p>
        </p:txBody>
      </p:sp>
      <p:graphicFrame>
        <p:nvGraphicFramePr>
          <p:cNvPr id="10" name="Таблица 9">
            <a:extLst>
              <a:ext uri="{FF2B5EF4-FFF2-40B4-BE49-F238E27FC236}">
                <a16:creationId xmlns:a16="http://schemas.microsoft.com/office/drawing/2014/main" id="{BFFFA8BD-532E-4DD1-881D-4E5850AE2CE3}"/>
              </a:ext>
            </a:extLst>
          </p:cNvPr>
          <p:cNvGraphicFramePr>
            <a:graphicFrameLocks noGrp="1"/>
          </p:cNvGraphicFramePr>
          <p:nvPr>
            <p:extLst>
              <p:ext uri="{D42A27DB-BD31-4B8C-83A1-F6EECF244321}">
                <p14:modId xmlns:p14="http://schemas.microsoft.com/office/powerpoint/2010/main" val="3793693255"/>
              </p:ext>
            </p:extLst>
          </p:nvPr>
        </p:nvGraphicFramePr>
        <p:xfrm>
          <a:off x="220337" y="1408387"/>
          <a:ext cx="11622796" cy="5157662"/>
        </p:xfrm>
        <a:graphic>
          <a:graphicData uri="http://schemas.openxmlformats.org/drawingml/2006/table">
            <a:tbl>
              <a:tblPr/>
              <a:tblGrid>
                <a:gridCol w="7262074">
                  <a:extLst>
                    <a:ext uri="{9D8B030D-6E8A-4147-A177-3AD203B41FA5}">
                      <a16:colId xmlns:a16="http://schemas.microsoft.com/office/drawing/2014/main" val="3630316746"/>
                    </a:ext>
                  </a:extLst>
                </a:gridCol>
                <a:gridCol w="1893699">
                  <a:extLst>
                    <a:ext uri="{9D8B030D-6E8A-4147-A177-3AD203B41FA5}">
                      <a16:colId xmlns:a16="http://schemas.microsoft.com/office/drawing/2014/main" val="1566570099"/>
                    </a:ext>
                  </a:extLst>
                </a:gridCol>
                <a:gridCol w="1911073">
                  <a:extLst>
                    <a:ext uri="{9D8B030D-6E8A-4147-A177-3AD203B41FA5}">
                      <a16:colId xmlns:a16="http://schemas.microsoft.com/office/drawing/2014/main" val="1963357657"/>
                    </a:ext>
                  </a:extLst>
                </a:gridCol>
                <a:gridCol w="555950">
                  <a:extLst>
                    <a:ext uri="{9D8B030D-6E8A-4147-A177-3AD203B41FA5}">
                      <a16:colId xmlns:a16="http://schemas.microsoft.com/office/drawing/2014/main" val="448142754"/>
                    </a:ext>
                  </a:extLst>
                </a:gridCol>
              </a:tblGrid>
              <a:tr h="464255">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Питання</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ні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так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359939098"/>
                  </a:ext>
                </a:extLst>
              </a:tr>
              <a:tr h="72509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7.1. виховує в учнів патріотизм, повагу до державної мови, культури, законів</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85%</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780294495"/>
                  </a:ext>
                </a:extLst>
              </a:tr>
              <a:tr h="72509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7.2. формує громадянську позицію, дисциплінованість, організованість, уміння слідувати правилам</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91%</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126461484"/>
                  </a:ext>
                </a:extLst>
              </a:tr>
              <a:tr h="72509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7.3. розвиває в учнів загальнолюдські цінності (суспільні етичні норми, соціальну емпатію, толерантність, інклюзивну культуру тощо)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80%</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249245876"/>
                  </a:ext>
                </a:extLst>
              </a:tr>
              <a:tr h="713608">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7.4. розвиває в учнів навички співпраці, комунікації, вміння діяти спільно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88%</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268763606"/>
                  </a:ext>
                </a:extLst>
              </a:tr>
              <a:tr h="72509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7.5. забезпечує гігієну навчання (вправи для збереження зору, постави, пальчикова гімнастика, проведення фізкультхвилинок тощо)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31%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69%</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031643637"/>
                  </a:ext>
                </a:extLst>
              </a:tr>
              <a:tr h="1079435">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7.6. пропонує завдання, що сприяють формуванню суспільних цінностей (справедливості, відповідальності, поваги до праці, екологічної свідомості тощо)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31%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69%</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t"/>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912254633"/>
                  </a:ext>
                </a:extLst>
              </a:tr>
            </a:tbl>
          </a:graphicData>
        </a:graphic>
      </p:graphicFrame>
    </p:spTree>
    <p:extLst>
      <p:ext uri="{BB962C8B-B14F-4D97-AF65-F5344CB8AC3E}">
        <p14:creationId xmlns:p14="http://schemas.microsoft.com/office/powerpoint/2010/main" val="188563070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BE0B1D4-9F55-47BC-9807-283EF0882157}"/>
              </a:ext>
            </a:extLst>
          </p:cNvPr>
          <p:cNvSpPr>
            <a:spLocks noGrp="1"/>
          </p:cNvSpPr>
          <p:nvPr>
            <p:ph type="title"/>
          </p:nvPr>
        </p:nvSpPr>
        <p:spPr/>
        <p:txBody>
          <a:bodyPr/>
          <a:lstStyle/>
          <a:p>
            <a:endParaRPr lang="ru-UA"/>
          </a:p>
        </p:txBody>
      </p:sp>
      <p:graphicFrame>
        <p:nvGraphicFramePr>
          <p:cNvPr id="7" name="Объект 6">
            <a:extLst>
              <a:ext uri="{FF2B5EF4-FFF2-40B4-BE49-F238E27FC236}">
                <a16:creationId xmlns:a16="http://schemas.microsoft.com/office/drawing/2014/main" id="{FE9C7A73-B8C5-4FA8-A11D-7C634E29920A}"/>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1766953177"/>
                    </a:ext>
                  </a:extLst>
                </a:gridCol>
                <a:gridCol w="25400">
                  <a:extLst>
                    <a:ext uri="{9D8B030D-6E8A-4147-A177-3AD203B41FA5}">
                      <a16:colId xmlns:a16="http://schemas.microsoft.com/office/drawing/2014/main" val="1302504437"/>
                    </a:ext>
                  </a:extLst>
                </a:gridCol>
                <a:gridCol w="25400">
                  <a:extLst>
                    <a:ext uri="{9D8B030D-6E8A-4147-A177-3AD203B41FA5}">
                      <a16:colId xmlns:a16="http://schemas.microsoft.com/office/drawing/2014/main" val="1752410533"/>
                    </a:ext>
                  </a:extLst>
                </a:gridCol>
                <a:gridCol w="25400">
                  <a:extLst>
                    <a:ext uri="{9D8B030D-6E8A-4147-A177-3AD203B41FA5}">
                      <a16:colId xmlns:a16="http://schemas.microsoft.com/office/drawing/2014/main" val="1721790565"/>
                    </a:ext>
                  </a:extLst>
                </a:gridCol>
                <a:gridCol w="25400">
                  <a:extLst>
                    <a:ext uri="{9D8B030D-6E8A-4147-A177-3AD203B41FA5}">
                      <a16:colId xmlns:a16="http://schemas.microsoft.com/office/drawing/2014/main" val="69158812"/>
                    </a:ext>
                  </a:extLst>
                </a:gridCol>
                <a:gridCol w="25400">
                  <a:extLst>
                    <a:ext uri="{9D8B030D-6E8A-4147-A177-3AD203B41FA5}">
                      <a16:colId xmlns:a16="http://schemas.microsoft.com/office/drawing/2014/main" val="2456247486"/>
                    </a:ext>
                  </a:extLst>
                </a:gridCol>
                <a:gridCol w="25400">
                  <a:extLst>
                    <a:ext uri="{9D8B030D-6E8A-4147-A177-3AD203B41FA5}">
                      <a16:colId xmlns:a16="http://schemas.microsoft.com/office/drawing/2014/main" val="3849684537"/>
                    </a:ext>
                  </a:extLst>
                </a:gridCol>
              </a:tblGrid>
              <a:tr h="0">
                <a:tc gridSpan="3">
                  <a:txBody>
                    <a:bodyPr/>
                    <a:lstStyle/>
                    <a:p>
                      <a:pPr algn="ctr" rtl="0" fontAlgn="ctr"/>
                      <a:r>
                        <a:rPr lang="ru-RU" sz="100" b="1" i="0" u="none" strike="noStrike">
                          <a:solidFill>
                            <a:srgbClr val="FFFFFF"/>
                          </a:solidFill>
                          <a:effectLst/>
                          <a:latin typeface="Arial" panose="020B0604020202020204" pitchFamily="34" charset="0"/>
                        </a:rPr>
                        <a:t>Доцільність Застосування Вчителем/Вчителькою Інформаційно-Комунікаційних Технологій, Обладнання, Засобів Навчання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04701958"/>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00" b="0" i="0" u="none" strike="noStrike">
                          <a:solidFill>
                            <a:srgbClr val="000000"/>
                          </a:solidFill>
                          <a:effectLst/>
                          <a:latin typeface="Tahoma" panose="020B0604030504040204" pitchFamily="34" charset="0"/>
                        </a:rPr>
                        <a:t>доцільно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00" b="0" i="0" u="none" strike="noStrike">
                          <a:solidFill>
                            <a:srgbClr val="000000"/>
                          </a:solidFill>
                          <a:effectLst/>
                          <a:latin typeface="Tahoma" panose="020B0604030504040204" pitchFamily="34" charset="0"/>
                        </a:rPr>
                        <a:t>не доцільно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RU" sz="100" b="0" i="0" u="none" strike="noStrike">
                          <a:solidFill>
                            <a:srgbClr val="000000"/>
                          </a:solidFill>
                          <a:effectLst/>
                          <a:latin typeface="Tahoma" panose="020B0604030504040204" pitchFamily="34" charset="0"/>
                        </a:rPr>
                        <a:t>не застосовувалися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246963806"/>
                  </a:ext>
                </a:extLst>
              </a:tr>
              <a:tr h="0">
                <a:tc>
                  <a:txBody>
                    <a:bodyPr/>
                    <a:lstStyle/>
                    <a:p>
                      <a:pPr algn="l" rtl="0" fontAlgn="t"/>
                      <a:r>
                        <a:rPr lang="ru-RU" sz="100" b="0" i="0" u="none" strike="noStrike">
                          <a:solidFill>
                            <a:srgbClr val="FFFFFF"/>
                          </a:solidFill>
                          <a:effectLst/>
                          <a:latin typeface="Tahoma" panose="020B0604030504040204" pitchFamily="34" charset="0"/>
                        </a:rPr>
                        <a:t>9.1. електронних освітніх ресурсів</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85888312"/>
                  </a:ext>
                </a:extLst>
              </a:tr>
              <a:tr h="0">
                <a:tc>
                  <a:txBody>
                    <a:bodyPr/>
                    <a:lstStyle/>
                    <a:p>
                      <a:pPr algn="l" rtl="0" fontAlgn="t"/>
                      <a:r>
                        <a:rPr lang="ru-RU" sz="100" b="0" i="0" u="none" strike="noStrike">
                          <a:solidFill>
                            <a:srgbClr val="FFFFFF"/>
                          </a:solidFill>
                          <a:effectLst/>
                          <a:latin typeface="Tahoma" panose="020B0604030504040204" pitchFamily="34" charset="0"/>
                        </a:rPr>
                        <a:t>9.2. медіаресурсів для навчальних цілей</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210997013"/>
                  </a:ext>
                </a:extLst>
              </a:tr>
              <a:tr h="0">
                <a:tc>
                  <a:txBody>
                    <a:bodyPr/>
                    <a:lstStyle/>
                    <a:p>
                      <a:pPr algn="l" rtl="0" fontAlgn="t"/>
                      <a:r>
                        <a:rPr lang="ru-RU" sz="100" b="0" i="0" u="none" strike="noStrike">
                          <a:solidFill>
                            <a:srgbClr val="FFFFFF"/>
                          </a:solidFill>
                          <a:effectLst/>
                          <a:latin typeface="Tahoma" panose="020B0604030504040204" pitchFamily="34" charset="0"/>
                        </a:rPr>
                        <a:t>9.3. мережі Інтернет для пошуку навчальної інформації, виконання онлайн-завдань тощо</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56%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43%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735533640"/>
                  </a:ext>
                </a:extLst>
              </a:tr>
              <a:tr h="0">
                <a:tc>
                  <a:txBody>
                    <a:bodyPr/>
                    <a:lstStyle/>
                    <a:p>
                      <a:pPr algn="l" rtl="0" fontAlgn="t"/>
                      <a:r>
                        <a:rPr lang="ru-RU" sz="100" b="0" i="0" u="none" strike="noStrike">
                          <a:solidFill>
                            <a:srgbClr val="FFFFFF"/>
                          </a:solidFill>
                          <a:effectLst/>
                          <a:latin typeface="Tahoma" panose="020B0604030504040204" pitchFamily="34" charset="0"/>
                        </a:rPr>
                        <a:t>9.4. презентацій, інтерактивних вправ, відео, тестових завдань тощо</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248477485"/>
                  </a:ext>
                </a:extLst>
              </a:tr>
              <a:tr h="0">
                <a:tc>
                  <a:txBody>
                    <a:bodyPr/>
                    <a:lstStyle/>
                    <a:p>
                      <a:pPr algn="l" rtl="0" fontAlgn="t"/>
                      <a:r>
                        <a:rPr lang="ru-RU" sz="100" b="0" i="0" u="none" strike="noStrike">
                          <a:solidFill>
                            <a:srgbClr val="FFFFFF"/>
                          </a:solidFill>
                          <a:effectLst/>
                          <a:latin typeface="Tahoma" panose="020B0604030504040204" pitchFamily="34" charset="0"/>
                        </a:rPr>
                        <a:t>9.5. мультимедійного та/або демонстраційного обладнання</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61%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39%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662283315"/>
                  </a:ext>
                </a:extLst>
              </a:tr>
              <a:tr h="0">
                <a:tc>
                  <a:txBody>
                    <a:bodyPr/>
                    <a:lstStyle/>
                    <a:p>
                      <a:pPr algn="l" rtl="0" fontAlgn="t"/>
                      <a:r>
                        <a:rPr lang="ru-RU" sz="100" b="0" i="0" u="none" strike="noStrike">
                          <a:solidFill>
                            <a:srgbClr val="FFFFFF"/>
                          </a:solidFill>
                          <a:effectLst/>
                          <a:latin typeface="Tahoma" panose="020B0604030504040204" pitchFamily="34" charset="0"/>
                        </a:rPr>
                        <a:t>9.6. друкованих засобів навчання (підручників, довідників, карток, інструкцій тощо)</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87%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13%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764965850"/>
                  </a:ext>
                </a:extLst>
              </a:tr>
              <a:tr h="0">
                <a:tc>
                  <a:txBody>
                    <a:bodyPr/>
                    <a:lstStyle/>
                    <a:p>
                      <a:pPr algn="l" rtl="0" fontAlgn="t"/>
                      <a:r>
                        <a:rPr lang="ru-RU" sz="100" b="0" i="0" u="none" strike="noStrike">
                          <a:solidFill>
                            <a:srgbClr val="FFFFFF"/>
                          </a:solidFill>
                          <a:effectLst/>
                          <a:latin typeface="Tahoma" panose="020B0604030504040204" pitchFamily="34" charset="0"/>
                        </a:rPr>
                        <a:t>9.7. екранних та/або звукових засобів навчання (відео- та аудіозаписів)</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55%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a:solidFill>
                            <a:srgbClr val="000000"/>
                          </a:solidFill>
                          <a:effectLst/>
                          <a:latin typeface="Tahoma" panose="020B0604030504040204" pitchFamily="34" charset="0"/>
                        </a:rPr>
                        <a:t>45%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685567893"/>
                  </a:ext>
                </a:extLst>
              </a:tr>
              <a:tr h="0">
                <a:tc>
                  <a:txBody>
                    <a:bodyPr/>
                    <a:lstStyle/>
                    <a:p>
                      <a:pPr algn="l" rtl="0" fontAlgn="t"/>
                      <a:r>
                        <a:rPr lang="ru-RU" sz="100" b="0" i="0" u="none" strike="noStrike">
                          <a:solidFill>
                            <a:srgbClr val="FFFFFF"/>
                          </a:solidFill>
                          <a:effectLst/>
                          <a:latin typeface="Tahoma" panose="020B0604030504040204" pitchFamily="34" charset="0"/>
                        </a:rPr>
                        <a:t>9.8. об'ємних засобів навчання (натуральних зразків, моделей, макетів і муляжів тощо)</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00" b="0" i="0" u="none" strike="noStrike" dirty="0">
                          <a:solidFill>
                            <a:srgbClr val="000000"/>
                          </a:solidFill>
                          <a:effectLst/>
                          <a:latin typeface="Tahoma" panose="020B0604030504040204" pitchFamily="34" charset="0"/>
                        </a:rPr>
                        <a:t>73%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030322984"/>
                  </a:ext>
                </a:extLst>
              </a:tr>
            </a:tbl>
          </a:graphicData>
        </a:graphic>
      </p:graphicFrame>
      <p:sp>
        <p:nvSpPr>
          <p:cNvPr id="5" name="TextBox 4">
            <a:extLst>
              <a:ext uri="{FF2B5EF4-FFF2-40B4-BE49-F238E27FC236}">
                <a16:creationId xmlns:a16="http://schemas.microsoft.com/office/drawing/2014/main" id="{6E465F1B-8F21-464A-9FE7-88CE1008A9A6}"/>
              </a:ext>
            </a:extLst>
          </p:cNvPr>
          <p:cNvSpPr txBox="1"/>
          <p:nvPr/>
        </p:nvSpPr>
        <p:spPr>
          <a:xfrm>
            <a:off x="189759" y="104993"/>
            <a:ext cx="12412143" cy="1200329"/>
          </a:xfrm>
          <a:prstGeom prst="rect">
            <a:avLst/>
          </a:prstGeom>
          <a:noFill/>
        </p:spPr>
        <p:txBody>
          <a:bodyPr wrap="square">
            <a:spAutoFit/>
          </a:bodyPr>
          <a:lstStyle/>
          <a:p>
            <a:pPr algn="ctr"/>
            <a:r>
              <a:rPr lang="uk-UA" sz="2400" dirty="0">
                <a:solidFill>
                  <a:srgbClr val="FF0000"/>
                </a:solidFill>
                <a:latin typeface="Times New Roman" panose="02020603050405020304" pitchFamily="18" charset="0"/>
                <a:cs typeface="Times New Roman" panose="02020603050405020304" pitchFamily="18" charset="0"/>
              </a:rPr>
              <a:t>Критерій 3.1.6.</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використовують</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інформаційно-комунікаційні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цифрові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технології</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в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освітньому</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процесі</a:t>
            </a:r>
            <a:endParaRPr lang="uk-UA" sz="2400" dirty="0">
              <a:solidFill>
                <a:srgbClr val="FF0000"/>
              </a:solidFill>
              <a:latin typeface="Times New Roman" panose="02020603050405020304" pitchFamily="18" charset="0"/>
              <a:cs typeface="Times New Roman" panose="02020603050405020304" pitchFamily="18" charset="0"/>
            </a:endParaRPr>
          </a:p>
          <a:p>
            <a:pPr algn="ctr"/>
            <a:r>
              <a:rPr lang="uk-UA" sz="2400" dirty="0">
                <a:latin typeface="Times New Roman" panose="02020603050405020304" pitchFamily="18" charset="0"/>
                <a:cs typeface="Times New Roman" panose="02020603050405020304" pitchFamily="18" charset="0"/>
              </a:rPr>
              <a:t>Результати спостереження за навчальними заняттями</a:t>
            </a:r>
          </a:p>
        </p:txBody>
      </p:sp>
      <p:pic>
        <p:nvPicPr>
          <p:cNvPr id="6"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189759" y="1219200"/>
            <a:ext cx="4960911" cy="4035972"/>
          </a:xfrm>
          <a:prstGeom prst="rect">
            <a:avLst/>
          </a:prstGeom>
          <a:noFill/>
        </p:spPr>
      </p:pic>
      <p:graphicFrame>
        <p:nvGraphicFramePr>
          <p:cNvPr id="8" name="Таблица 7">
            <a:extLst>
              <a:ext uri="{FF2B5EF4-FFF2-40B4-BE49-F238E27FC236}">
                <a16:creationId xmlns:a16="http://schemas.microsoft.com/office/drawing/2014/main" id="{55353EB7-954C-4937-9C29-2B9A0FC89973}"/>
              </a:ext>
            </a:extLst>
          </p:cNvPr>
          <p:cNvGraphicFramePr>
            <a:graphicFrameLocks noGrp="1"/>
          </p:cNvGraphicFramePr>
          <p:nvPr>
            <p:extLst>
              <p:ext uri="{D42A27DB-BD31-4B8C-83A1-F6EECF244321}">
                <p14:modId xmlns:p14="http://schemas.microsoft.com/office/powerpoint/2010/main" val="525725206"/>
              </p:ext>
            </p:extLst>
          </p:nvPr>
        </p:nvGraphicFramePr>
        <p:xfrm>
          <a:off x="5318232" y="1219200"/>
          <a:ext cx="6800197" cy="5533807"/>
        </p:xfrm>
        <a:graphic>
          <a:graphicData uri="http://schemas.openxmlformats.org/drawingml/2006/table">
            <a:tbl>
              <a:tblPr/>
              <a:tblGrid>
                <a:gridCol w="3323596">
                  <a:extLst>
                    <a:ext uri="{9D8B030D-6E8A-4147-A177-3AD203B41FA5}">
                      <a16:colId xmlns:a16="http://schemas.microsoft.com/office/drawing/2014/main" val="2970833132"/>
                    </a:ext>
                  </a:extLst>
                </a:gridCol>
                <a:gridCol w="1003029">
                  <a:extLst>
                    <a:ext uri="{9D8B030D-6E8A-4147-A177-3AD203B41FA5}">
                      <a16:colId xmlns:a16="http://schemas.microsoft.com/office/drawing/2014/main" val="2566387507"/>
                    </a:ext>
                  </a:extLst>
                </a:gridCol>
                <a:gridCol w="994529">
                  <a:extLst>
                    <a:ext uri="{9D8B030D-6E8A-4147-A177-3AD203B41FA5}">
                      <a16:colId xmlns:a16="http://schemas.microsoft.com/office/drawing/2014/main" val="2842451471"/>
                    </a:ext>
                  </a:extLst>
                </a:gridCol>
                <a:gridCol w="85003">
                  <a:extLst>
                    <a:ext uri="{9D8B030D-6E8A-4147-A177-3AD203B41FA5}">
                      <a16:colId xmlns:a16="http://schemas.microsoft.com/office/drawing/2014/main" val="4176936726"/>
                    </a:ext>
                  </a:extLst>
                </a:gridCol>
                <a:gridCol w="544016">
                  <a:extLst>
                    <a:ext uri="{9D8B030D-6E8A-4147-A177-3AD203B41FA5}">
                      <a16:colId xmlns:a16="http://schemas.microsoft.com/office/drawing/2014/main" val="3120218918"/>
                    </a:ext>
                  </a:extLst>
                </a:gridCol>
                <a:gridCol w="255007">
                  <a:extLst>
                    <a:ext uri="{9D8B030D-6E8A-4147-A177-3AD203B41FA5}">
                      <a16:colId xmlns:a16="http://schemas.microsoft.com/office/drawing/2014/main" val="2735734948"/>
                    </a:ext>
                  </a:extLst>
                </a:gridCol>
                <a:gridCol w="595017">
                  <a:extLst>
                    <a:ext uri="{9D8B030D-6E8A-4147-A177-3AD203B41FA5}">
                      <a16:colId xmlns:a16="http://schemas.microsoft.com/office/drawing/2014/main" val="51315276"/>
                    </a:ext>
                  </a:extLst>
                </a:gridCol>
              </a:tblGrid>
              <a:tr h="697283">
                <a:tc gridSpan="3">
                  <a:txBody>
                    <a:bodyPr/>
                    <a:lstStyle/>
                    <a:p>
                      <a:pPr algn="ctr" rtl="0" fontAlgn="ct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Доцільність</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Застосування</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Вчителем</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Вчителькою</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Інформаційно-Комунікаційних</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Технологій</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Обладнання</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Засобів</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Навчання</a:t>
                      </a:r>
                      <a:endParaRPr lang="ru-RU" sz="16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a:txBody>
                    <a:bodyPr/>
                    <a:lstStyle/>
                    <a:p>
                      <a:pPr algn="ctr" rtl="0" fontAlgn="t"/>
                      <a:endParaRPr lang="ru-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20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100" b="0" i="0" u="none" strike="noStrike">
                        <a:solidFill>
                          <a:srgbClr val="000000"/>
                        </a:solidFill>
                        <a:effectLst/>
                        <a:latin typeface="Calibri" panose="020F0502020204030204" pitchFamily="34"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tc>
                  <a:txBody>
                    <a:bodyPr/>
                    <a:lstStyle/>
                    <a:p>
                      <a:pPr algn="ctr" rtl="0" fontAlgn="t"/>
                      <a:endParaRPr lang="ru-UA" sz="1100" b="0" i="0" u="none" strike="noStrike">
                        <a:solidFill>
                          <a:srgbClr val="000000"/>
                        </a:solidFill>
                        <a:effectLst/>
                        <a:latin typeface="Calibri" panose="020F0502020204030204" pitchFamily="34" charset="0"/>
                      </a:endParaRPr>
                    </a:p>
                  </a:txBody>
                  <a:tcPr marL="6350" marR="6350" marT="6350" marB="0">
                    <a:lnL>
                      <a:noFill/>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804563216"/>
                  </a:ext>
                </a:extLst>
              </a:tr>
              <a:tr h="534010">
                <a:tc>
                  <a:txBody>
                    <a:bodyPr/>
                    <a:lstStyle/>
                    <a:p>
                      <a:pPr algn="l" rtl="0" fontAlgn="ct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Питання</a:t>
                      </a:r>
                      <a:endParaRPr lang="ru-RU" sz="14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400" b="0" i="0" u="none" strike="noStrike">
                          <a:solidFill>
                            <a:srgbClr val="000000"/>
                          </a:solidFill>
                          <a:effectLst/>
                          <a:latin typeface="Times New Roman" panose="02020603050405020304" pitchFamily="18" charset="0"/>
                          <a:cs typeface="Times New Roman" panose="02020603050405020304" pitchFamily="18" charset="0"/>
                        </a:rPr>
                        <a:t>доцільно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400" b="0" i="0" u="none" strike="noStrike" dirty="0">
                          <a:solidFill>
                            <a:srgbClr val="000000"/>
                          </a:solidFill>
                          <a:effectLst/>
                          <a:latin typeface="Times New Roman" panose="02020603050405020304" pitchFamily="18" charset="0"/>
                          <a:cs typeface="Times New Roman" panose="02020603050405020304" pitchFamily="18" charset="0"/>
                        </a:rPr>
                        <a:t>не </a:t>
                      </a:r>
                      <a:r>
                        <a:rPr lang="ru-RU" sz="1400" b="0" i="0" u="none" strike="noStrike" dirty="0" err="1">
                          <a:solidFill>
                            <a:srgbClr val="000000"/>
                          </a:solidFill>
                          <a:effectLst/>
                          <a:latin typeface="Times New Roman" panose="02020603050405020304" pitchFamily="18" charset="0"/>
                          <a:cs typeface="Times New Roman" panose="02020603050405020304" pitchFamily="18" charset="0"/>
                        </a:rPr>
                        <a:t>доцільно</a:t>
                      </a:r>
                      <a:endParaRPr lang="ru-RU"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RU" sz="1400" b="0" i="0" u="none" strike="noStrike">
                          <a:solidFill>
                            <a:srgbClr val="000000"/>
                          </a:solidFill>
                          <a:effectLst/>
                          <a:latin typeface="Times New Roman" panose="02020603050405020304" pitchFamily="18" charset="0"/>
                          <a:cs typeface="Times New Roman" panose="02020603050405020304" pitchFamily="18" charset="0"/>
                        </a:rPr>
                        <a:t>не застосовувалися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274785858"/>
                  </a:ext>
                </a:extLst>
              </a:tr>
              <a:tr h="347414">
                <a:tc>
                  <a:txBody>
                    <a:bodyPr/>
                    <a:lstStyle/>
                    <a:p>
                      <a:pPr algn="l" rtl="0" fontAlgn="t"/>
                      <a:r>
                        <a:rPr lang="ru-RU" sz="1400" b="0" i="0" u="none" strike="noStrike">
                          <a:solidFill>
                            <a:srgbClr val="FFFFFF"/>
                          </a:solidFill>
                          <a:effectLst/>
                          <a:latin typeface="Times New Roman" panose="02020603050405020304" pitchFamily="18" charset="0"/>
                          <a:cs typeface="Times New Roman" panose="02020603050405020304" pitchFamily="18" charset="0"/>
                        </a:rPr>
                        <a:t>9.1. електронних освітніх ресурсів</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68%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32%</a:t>
                      </a:r>
                      <a:r>
                        <a:rPr lang="uk-UA"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445494604"/>
                  </a:ext>
                </a:extLst>
              </a:tr>
              <a:tr h="347414">
                <a:tc>
                  <a:txBody>
                    <a:bodyPr/>
                    <a:lstStyle/>
                    <a:p>
                      <a:pPr algn="l" rtl="0" fontAlgn="t"/>
                      <a:r>
                        <a:rPr lang="ru-RU" sz="1400" b="0" i="0" u="none" strike="noStrike">
                          <a:solidFill>
                            <a:srgbClr val="FFFFFF"/>
                          </a:solidFill>
                          <a:effectLst/>
                          <a:latin typeface="Times New Roman" panose="02020603050405020304" pitchFamily="18" charset="0"/>
                          <a:cs typeface="Times New Roman" panose="02020603050405020304" pitchFamily="18" charset="0"/>
                        </a:rPr>
                        <a:t>9.2. медіаресурсів для навчальних цілей</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67%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32%</a:t>
                      </a:r>
                      <a:r>
                        <a:rPr lang="uk-UA"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707267466"/>
                  </a:ext>
                </a:extLst>
              </a:tr>
              <a:tr h="542603">
                <a:tc>
                  <a:txBody>
                    <a:bodyPr/>
                    <a:lstStyle/>
                    <a:p>
                      <a:pPr algn="l" rtl="0" fontAlgn="t"/>
                      <a:r>
                        <a:rPr lang="ru-RU" sz="1400" b="0" i="0" u="none" strike="noStrike">
                          <a:solidFill>
                            <a:srgbClr val="FFFFFF"/>
                          </a:solidFill>
                          <a:effectLst/>
                          <a:latin typeface="Times New Roman" panose="02020603050405020304" pitchFamily="18" charset="0"/>
                          <a:cs typeface="Times New Roman" panose="02020603050405020304" pitchFamily="18" charset="0"/>
                        </a:rPr>
                        <a:t>9.3. мережі Інтернет для пошуку навчальної інформації, виконання онлайн-завдань тощо</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56%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43%</a:t>
                      </a:r>
                      <a:r>
                        <a:rPr lang="uk-UA"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906195592"/>
                  </a:ext>
                </a:extLst>
              </a:tr>
              <a:tr h="542603">
                <a:tc>
                  <a:txBody>
                    <a:bodyPr/>
                    <a:lstStyle/>
                    <a:p>
                      <a:pPr algn="l" rtl="0" fontAlgn="t"/>
                      <a:r>
                        <a:rPr lang="ru-RU" sz="1400" b="0" i="0" u="none" strike="noStrike" dirty="0">
                          <a:solidFill>
                            <a:srgbClr val="FFFFFF"/>
                          </a:solidFill>
                          <a:effectLst/>
                          <a:latin typeface="Times New Roman" panose="02020603050405020304" pitchFamily="18" charset="0"/>
                          <a:cs typeface="Times New Roman" panose="02020603050405020304" pitchFamily="18" charset="0"/>
                        </a:rPr>
                        <a:t>9.4.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презентацій</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інтерактивних</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вправ</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відео</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тестових</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завдань</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тощо</a:t>
                      </a:r>
                      <a:endParaRPr lang="ru-RU" sz="14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89%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195399461"/>
                  </a:ext>
                </a:extLst>
              </a:tr>
              <a:tr h="542603">
                <a:tc>
                  <a:txBody>
                    <a:bodyPr/>
                    <a:lstStyle/>
                    <a:p>
                      <a:pPr algn="l" rtl="0" fontAlgn="t"/>
                      <a:r>
                        <a:rPr lang="ru-RU" sz="1400" b="0" i="0" u="none" strike="noStrike" dirty="0">
                          <a:solidFill>
                            <a:srgbClr val="FFFFFF"/>
                          </a:solidFill>
                          <a:effectLst/>
                          <a:latin typeface="Times New Roman" panose="02020603050405020304" pitchFamily="18" charset="0"/>
                          <a:cs typeface="Times New Roman" panose="02020603050405020304" pitchFamily="18" charset="0"/>
                        </a:rPr>
                        <a:t>9.5.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мультимедійного</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та/</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або</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демонстраційного</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обладнання</a:t>
                      </a:r>
                      <a:endParaRPr lang="ru-RU" sz="14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61%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39%</a:t>
                      </a:r>
                      <a:r>
                        <a:rPr lang="uk-UA"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835490842"/>
                  </a:ext>
                </a:extLst>
              </a:tr>
              <a:tr h="542603">
                <a:tc>
                  <a:txBody>
                    <a:bodyPr/>
                    <a:lstStyle/>
                    <a:p>
                      <a:pPr algn="l" rtl="0" fontAlgn="t"/>
                      <a:r>
                        <a:rPr lang="ru-RU" sz="1400" b="0" i="0" u="none" strike="noStrike" dirty="0">
                          <a:solidFill>
                            <a:srgbClr val="FFFFFF"/>
                          </a:solidFill>
                          <a:effectLst/>
                          <a:latin typeface="Times New Roman" panose="02020603050405020304" pitchFamily="18" charset="0"/>
                          <a:cs typeface="Times New Roman" panose="02020603050405020304" pitchFamily="18" charset="0"/>
                        </a:rPr>
                        <a:t>9.6.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друкованих</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засобів</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навчання</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підручників</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довідників</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карток</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інструкцій</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400" b="0" i="0" u="none" strike="noStrike" dirty="0" err="1">
                          <a:solidFill>
                            <a:srgbClr val="FFFFFF"/>
                          </a:solidFill>
                          <a:effectLst/>
                          <a:latin typeface="Times New Roman" panose="02020603050405020304" pitchFamily="18" charset="0"/>
                          <a:cs typeface="Times New Roman" panose="02020603050405020304" pitchFamily="18" charset="0"/>
                        </a:rPr>
                        <a:t>тощо</a:t>
                      </a:r>
                      <a:r>
                        <a:rPr lang="ru-RU" sz="1400" b="0" i="0" u="none" strike="noStrike" dirty="0">
                          <a:solidFill>
                            <a:srgbClr val="FFFFFF"/>
                          </a:solidFill>
                          <a:effectLst/>
                          <a:latin typeface="Times New Roman" panose="02020603050405020304" pitchFamily="18" charset="0"/>
                          <a:cs typeface="Times New Roman" panose="02020603050405020304" pitchFamily="18" charset="0"/>
                        </a:rPr>
                        <a: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87%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13%</a:t>
                      </a:r>
                      <a:r>
                        <a:rPr lang="uk-UA"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073416720"/>
                  </a:ext>
                </a:extLst>
              </a:tr>
              <a:tr h="542603">
                <a:tc>
                  <a:txBody>
                    <a:bodyPr/>
                    <a:lstStyle/>
                    <a:p>
                      <a:pPr algn="l" rtl="0" fontAlgn="t"/>
                      <a:r>
                        <a:rPr lang="ru-RU" sz="1400" b="0" i="0" u="none" strike="noStrike">
                          <a:solidFill>
                            <a:srgbClr val="FFFFFF"/>
                          </a:solidFill>
                          <a:effectLst/>
                          <a:latin typeface="Times New Roman" panose="02020603050405020304" pitchFamily="18" charset="0"/>
                          <a:cs typeface="Times New Roman" panose="02020603050405020304" pitchFamily="18" charset="0"/>
                        </a:rPr>
                        <a:t>9.7. екранних та/або звукових засобів навчання (відео- та аудіозаписів)</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55%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45%</a:t>
                      </a:r>
                      <a:r>
                        <a:rPr lang="uk-UA"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339336184"/>
                  </a:ext>
                </a:extLst>
              </a:tr>
              <a:tr h="542603">
                <a:tc>
                  <a:txBody>
                    <a:bodyPr/>
                    <a:lstStyle/>
                    <a:p>
                      <a:pPr algn="l" rtl="0" fontAlgn="t"/>
                      <a:r>
                        <a:rPr lang="ru-RU" sz="1400" b="0" i="0" u="none" strike="noStrike">
                          <a:solidFill>
                            <a:srgbClr val="FFFFFF"/>
                          </a:solidFill>
                          <a:effectLst/>
                          <a:latin typeface="Times New Roman" panose="02020603050405020304" pitchFamily="18" charset="0"/>
                          <a:cs typeface="Times New Roman" panose="02020603050405020304" pitchFamily="18" charset="0"/>
                        </a:rPr>
                        <a:t>9.8. об'ємних засобів навчання (натуральних зразків, моделей, макетів і муляжів тощо)</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23%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4">
                  <a:txBody>
                    <a:bodyPr/>
                    <a:lstStyle/>
                    <a:p>
                      <a:pPr algn="ctr" rtl="0" fontAlgn="ctr"/>
                      <a:r>
                        <a:rPr lang="ru-UA" sz="1400" b="0" i="0" u="none" strike="noStrike" dirty="0">
                          <a:solidFill>
                            <a:srgbClr val="000000"/>
                          </a:solidFill>
                          <a:effectLst/>
                          <a:latin typeface="Times New Roman" panose="02020603050405020304" pitchFamily="18" charset="0"/>
                          <a:cs typeface="Times New Roman" panose="02020603050405020304" pitchFamily="18" charset="0"/>
                        </a:rPr>
                        <a:t>73%</a:t>
                      </a:r>
                      <a:r>
                        <a:rPr lang="uk-UA"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774434174"/>
                  </a:ext>
                </a:extLst>
              </a:tr>
            </a:tbl>
          </a:graphicData>
        </a:graphic>
      </p:graphicFrame>
      <p:sp>
        <p:nvSpPr>
          <p:cNvPr id="9" name="Стрелка: вверх 8">
            <a:extLst>
              <a:ext uri="{FF2B5EF4-FFF2-40B4-BE49-F238E27FC236}">
                <a16:creationId xmlns:a16="http://schemas.microsoft.com/office/drawing/2014/main" id="{9CE22AA1-6CD6-48F2-9830-EDA2189199A3}"/>
              </a:ext>
            </a:extLst>
          </p:cNvPr>
          <p:cNvSpPr/>
          <p:nvPr/>
        </p:nvSpPr>
        <p:spPr>
          <a:xfrm>
            <a:off x="1330732" y="3429000"/>
            <a:ext cx="495759" cy="64999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328050240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F4FAAE7-7076-428C-AD2D-3AF617B34AA8}"/>
              </a:ext>
            </a:extLst>
          </p:cNvPr>
          <p:cNvSpPr>
            <a:spLocks noGrp="1"/>
          </p:cNvSpPr>
          <p:nvPr>
            <p:ph type="title"/>
          </p:nvPr>
        </p:nvSpPr>
        <p:spPr/>
        <p:txBody>
          <a:bodyPr/>
          <a:lstStyle/>
          <a:p>
            <a:endParaRPr lang="ru-UA"/>
          </a:p>
        </p:txBody>
      </p:sp>
      <p:graphicFrame>
        <p:nvGraphicFramePr>
          <p:cNvPr id="4" name="Объект 3">
            <a:extLst>
              <a:ext uri="{FF2B5EF4-FFF2-40B4-BE49-F238E27FC236}">
                <a16:creationId xmlns:a16="http://schemas.microsoft.com/office/drawing/2014/main" id="{5DAE02B2-E14F-4FDD-9B10-D9BE9ACAA813}"/>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2751032699"/>
                    </a:ext>
                  </a:extLst>
                </a:gridCol>
                <a:gridCol w="25400">
                  <a:extLst>
                    <a:ext uri="{9D8B030D-6E8A-4147-A177-3AD203B41FA5}">
                      <a16:colId xmlns:a16="http://schemas.microsoft.com/office/drawing/2014/main" val="1252157145"/>
                    </a:ext>
                  </a:extLst>
                </a:gridCol>
                <a:gridCol w="25400">
                  <a:extLst>
                    <a:ext uri="{9D8B030D-6E8A-4147-A177-3AD203B41FA5}">
                      <a16:colId xmlns:a16="http://schemas.microsoft.com/office/drawing/2014/main" val="2780639262"/>
                    </a:ext>
                  </a:extLst>
                </a:gridCol>
                <a:gridCol w="25400">
                  <a:extLst>
                    <a:ext uri="{9D8B030D-6E8A-4147-A177-3AD203B41FA5}">
                      <a16:colId xmlns:a16="http://schemas.microsoft.com/office/drawing/2014/main" val="276643605"/>
                    </a:ext>
                  </a:extLst>
                </a:gridCol>
                <a:gridCol w="25400">
                  <a:extLst>
                    <a:ext uri="{9D8B030D-6E8A-4147-A177-3AD203B41FA5}">
                      <a16:colId xmlns:a16="http://schemas.microsoft.com/office/drawing/2014/main" val="1968539410"/>
                    </a:ext>
                  </a:extLst>
                </a:gridCol>
                <a:gridCol w="25400">
                  <a:extLst>
                    <a:ext uri="{9D8B030D-6E8A-4147-A177-3AD203B41FA5}">
                      <a16:colId xmlns:a16="http://schemas.microsoft.com/office/drawing/2014/main" val="4261957509"/>
                    </a:ext>
                  </a:extLst>
                </a:gridCol>
                <a:gridCol w="25400">
                  <a:extLst>
                    <a:ext uri="{9D8B030D-6E8A-4147-A177-3AD203B41FA5}">
                      <a16:colId xmlns:a16="http://schemas.microsoft.com/office/drawing/2014/main" val="1768946130"/>
                    </a:ext>
                  </a:extLst>
                </a:gridCol>
                <a:gridCol w="25400">
                  <a:extLst>
                    <a:ext uri="{9D8B030D-6E8A-4147-A177-3AD203B41FA5}">
                      <a16:colId xmlns:a16="http://schemas.microsoft.com/office/drawing/2014/main" val="927004541"/>
                    </a:ext>
                  </a:extLst>
                </a:gridCol>
                <a:gridCol w="25400">
                  <a:extLst>
                    <a:ext uri="{9D8B030D-6E8A-4147-A177-3AD203B41FA5}">
                      <a16:colId xmlns:a16="http://schemas.microsoft.com/office/drawing/2014/main" val="1525941252"/>
                    </a:ext>
                  </a:extLst>
                </a:gridCol>
                <a:gridCol w="25400">
                  <a:extLst>
                    <a:ext uri="{9D8B030D-6E8A-4147-A177-3AD203B41FA5}">
                      <a16:colId xmlns:a16="http://schemas.microsoft.com/office/drawing/2014/main" val="2760262854"/>
                    </a:ext>
                  </a:extLst>
                </a:gridCol>
                <a:gridCol w="25400">
                  <a:extLst>
                    <a:ext uri="{9D8B030D-6E8A-4147-A177-3AD203B41FA5}">
                      <a16:colId xmlns:a16="http://schemas.microsoft.com/office/drawing/2014/main" val="1502574007"/>
                    </a:ext>
                  </a:extLst>
                </a:gridCol>
                <a:gridCol w="25400">
                  <a:extLst>
                    <a:ext uri="{9D8B030D-6E8A-4147-A177-3AD203B41FA5}">
                      <a16:colId xmlns:a16="http://schemas.microsoft.com/office/drawing/2014/main" val="3509333153"/>
                    </a:ext>
                  </a:extLst>
                </a:gridCol>
                <a:gridCol w="25400">
                  <a:extLst>
                    <a:ext uri="{9D8B030D-6E8A-4147-A177-3AD203B41FA5}">
                      <a16:colId xmlns:a16="http://schemas.microsoft.com/office/drawing/2014/main" val="3238618314"/>
                    </a:ext>
                  </a:extLst>
                </a:gridCol>
                <a:gridCol w="25400">
                  <a:extLst>
                    <a:ext uri="{9D8B030D-6E8A-4147-A177-3AD203B41FA5}">
                      <a16:colId xmlns:a16="http://schemas.microsoft.com/office/drawing/2014/main" val="3070907188"/>
                    </a:ext>
                  </a:extLst>
                </a:gridCol>
              </a:tblGrid>
              <a:tr h="0">
                <a:tc gridSpan="14">
                  <a:txBody>
                    <a:bodyPr/>
                    <a:lstStyle/>
                    <a:p>
                      <a:pPr algn="ctr" rtl="0" fontAlgn="ctr"/>
                      <a:r>
                        <a:rPr lang="ru-RU" sz="100" b="1" i="0" u="none" strike="noStrike">
                          <a:solidFill>
                            <a:srgbClr val="FFFFFF"/>
                          </a:solidFill>
                          <a:effectLst/>
                          <a:latin typeface="Arial" panose="020B0604020202020204" pitchFamily="34" charset="0"/>
                        </a:rPr>
                        <a:t>РЕЗУЛЬТАТИ АНКЕТУВАННЯ ПЕДАГОГІЧНИХ ПРАЦІВНИКІВ</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519522786"/>
                  </a:ext>
                </a:extLst>
              </a:tr>
              <a:tr h="0">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85278292"/>
                  </a:ext>
                </a:extLst>
              </a:tr>
              <a:tr h="0">
                <a:tc gridSpan="13">
                  <a:txBody>
                    <a:bodyPr/>
                    <a:lstStyle/>
                    <a:p>
                      <a:pPr algn="ctr" rtl="0" fontAlgn="ctr"/>
                      <a:r>
                        <a:rPr lang="ru-RU" sz="100" b="1" i="0" u="none" strike="noStrike">
                          <a:solidFill>
                            <a:srgbClr val="FFFFFF"/>
                          </a:solidFill>
                          <a:effectLst/>
                          <a:latin typeface="Arial" panose="020B0604020202020204" pitchFamily="34" charset="0"/>
                        </a:rPr>
                        <a:t>Використовую інформаційно-комунікаційні технології (ІКТ) в освітній діяльності</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4229582828"/>
                  </a:ext>
                </a:extLst>
              </a:tr>
              <a:tr h="0">
                <a:tc gridSpan="2">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RU" sz="100" b="0" i="0" u="none" strike="noStrike">
                          <a:solidFill>
                            <a:srgbClr val="000000"/>
                          </a:solidFill>
                          <a:effectLst/>
                          <a:latin typeface="Tahoma" panose="020B0604030504040204" pitchFamily="34" charset="0"/>
                        </a:rPr>
                        <a:t>іноді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RU" sz="100" b="0" i="0" u="none" strike="noStrike">
                          <a:solidFill>
                            <a:srgbClr val="000000"/>
                          </a:solidFill>
                          <a:effectLst/>
                          <a:latin typeface="Tahoma" panose="020B0604030504040204" pitchFamily="34" charset="0"/>
                        </a:rPr>
                        <a:t>постійно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RU" sz="100" b="0" i="0" u="none" strike="noStrike">
                          <a:solidFill>
                            <a:srgbClr val="000000"/>
                          </a:solidFill>
                          <a:effectLst/>
                          <a:latin typeface="Tahoma" panose="020B0604030504040204" pitchFamily="34" charset="0"/>
                        </a:rPr>
                        <a:t>рідко або ніколи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RU" sz="100" b="0" i="0" u="none" strike="noStrike">
                          <a:solidFill>
                            <a:srgbClr val="000000"/>
                          </a:solidFill>
                          <a:effectLst/>
                          <a:latin typeface="Tahoma" panose="020B0604030504040204" pitchFamily="34" charset="0"/>
                        </a:rPr>
                        <a:t>часто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356440477"/>
                  </a:ext>
                </a:extLst>
              </a:tr>
              <a:tr h="0">
                <a:tc gridSpan="2">
                  <a:txBody>
                    <a:bodyPr/>
                    <a:lstStyle/>
                    <a:p>
                      <a:pPr algn="l" rtl="0" fontAlgn="t"/>
                      <a:r>
                        <a:rPr lang="ru-RU" sz="100" b="0" i="0" u="none" strike="noStrike">
                          <a:solidFill>
                            <a:srgbClr val="FFFFFF"/>
                          </a:solidFill>
                          <a:effectLst/>
                          <a:latin typeface="Tahoma" panose="020B0604030504040204" pitchFamily="34" charset="0"/>
                        </a:rPr>
                        <a:t>11.1у процесі підготовки до проведення навчальних занять, розробки завдань тощо</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100" b="0" i="0" u="none" strike="noStrike">
                          <a:solidFill>
                            <a:srgbClr val="000000"/>
                          </a:solidFill>
                          <a:effectLst/>
                          <a:latin typeface="Tahoma" panose="020B060403050404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50%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28890617"/>
                  </a:ext>
                </a:extLst>
              </a:tr>
              <a:tr h="0">
                <a:tc gridSpan="2">
                  <a:txBody>
                    <a:bodyPr/>
                    <a:lstStyle/>
                    <a:p>
                      <a:pPr algn="l" rtl="0" fontAlgn="t"/>
                      <a:r>
                        <a:rPr lang="ru-RU" sz="100" b="0" i="0" u="none" strike="noStrike">
                          <a:solidFill>
                            <a:srgbClr val="FFFFFF"/>
                          </a:solidFill>
                          <a:effectLst/>
                          <a:latin typeface="Tahoma" panose="020B0604030504040204" pitchFamily="34" charset="0"/>
                        </a:rPr>
                        <a:t>11.2під час проведення навчальних занять</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35%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52%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24615523"/>
                  </a:ext>
                </a:extLst>
              </a:tr>
              <a:tr h="0">
                <a:tc gridSpan="2">
                  <a:txBody>
                    <a:bodyPr/>
                    <a:lstStyle/>
                    <a:p>
                      <a:pPr algn="l" rtl="0" fontAlgn="t"/>
                      <a:r>
                        <a:rPr lang="ru-RU" sz="100" b="0" i="0" u="none" strike="noStrike">
                          <a:solidFill>
                            <a:srgbClr val="FFFFFF"/>
                          </a:solidFill>
                          <a:effectLst/>
                          <a:latin typeface="Tahoma" panose="020B0604030504040204" pitchFamily="34" charset="0"/>
                        </a:rPr>
                        <a:t>11.3для забезпечення зворотного зв’язку з учнями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100" b="0" i="0" u="none" strike="noStrike">
                          <a:solidFill>
                            <a:srgbClr val="000000"/>
                          </a:solidFill>
                          <a:effectLst/>
                          <a:latin typeface="Tahoma" panose="020B060403050404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48%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920045386"/>
                  </a:ext>
                </a:extLst>
              </a:tr>
              <a:tr h="0">
                <a:tc gridSpan="2">
                  <a:txBody>
                    <a:bodyPr/>
                    <a:lstStyle/>
                    <a:p>
                      <a:pPr algn="l" rtl="0" fontAlgn="t"/>
                      <a:r>
                        <a:rPr lang="ru-RU" sz="100" b="0" i="0" u="none" strike="noStrike">
                          <a:solidFill>
                            <a:srgbClr val="FFFFFF"/>
                          </a:solidFill>
                          <a:effectLst/>
                          <a:latin typeface="Tahoma" panose="020B0604030504040204" pitchFamily="34" charset="0"/>
                        </a:rPr>
                        <a:t>11.4під час роботи в електронному журналі та щоденнику</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65%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19%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822805067"/>
                  </a:ext>
                </a:extLst>
              </a:tr>
              <a:tr h="0">
                <a:tc gridSpan="2">
                  <a:txBody>
                    <a:bodyPr/>
                    <a:lstStyle/>
                    <a:p>
                      <a:pPr algn="l" rtl="0" fontAlgn="t"/>
                      <a:r>
                        <a:rPr lang="ru-RU" sz="100" b="0" i="0" u="none" strike="noStrike">
                          <a:solidFill>
                            <a:srgbClr val="FFFFFF"/>
                          </a:solidFill>
                          <a:effectLst/>
                          <a:latin typeface="Tahoma" panose="020B0604030504040204" pitchFamily="34" charset="0"/>
                        </a:rPr>
                        <a:t>11.5для ведення власного сайту, блогу</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100" b="0" i="0" u="none" strike="noStrike">
                          <a:solidFill>
                            <a:srgbClr val="000000"/>
                          </a:solidFill>
                          <a:effectLst/>
                          <a:latin typeface="Tahoma" panose="020B060403050404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10%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100" b="0" i="0" u="none" strike="noStrike">
                          <a:solidFill>
                            <a:srgbClr val="000000"/>
                          </a:solidFill>
                          <a:effectLst/>
                          <a:latin typeface="Tahoma" panose="020B0604030504040204" pitchFamily="34" charset="0"/>
                        </a:rPr>
                        <a:t>75%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3116415315"/>
                  </a:ext>
                </a:extLst>
              </a:tr>
            </a:tbl>
          </a:graphicData>
        </a:graphic>
      </p:graphicFrame>
      <p:graphicFrame>
        <p:nvGraphicFramePr>
          <p:cNvPr id="5" name="Таблица 4">
            <a:extLst>
              <a:ext uri="{FF2B5EF4-FFF2-40B4-BE49-F238E27FC236}">
                <a16:creationId xmlns:a16="http://schemas.microsoft.com/office/drawing/2014/main" id="{60557363-3CB6-4077-AEE5-E1916BE0F2A2}"/>
              </a:ext>
            </a:extLst>
          </p:cNvPr>
          <p:cNvGraphicFramePr>
            <a:graphicFrameLocks noGrp="1"/>
          </p:cNvGraphicFramePr>
          <p:nvPr>
            <p:extLst>
              <p:ext uri="{D42A27DB-BD31-4B8C-83A1-F6EECF244321}">
                <p14:modId xmlns:p14="http://schemas.microsoft.com/office/powerpoint/2010/main" val="3114817568"/>
              </p:ext>
            </p:extLst>
          </p:nvPr>
        </p:nvGraphicFramePr>
        <p:xfrm>
          <a:off x="467710" y="687607"/>
          <a:ext cx="11256579" cy="5902379"/>
        </p:xfrm>
        <a:graphic>
          <a:graphicData uri="http://schemas.openxmlformats.org/drawingml/2006/table">
            <a:tbl>
              <a:tblPr/>
              <a:tblGrid>
                <a:gridCol w="1727672">
                  <a:extLst>
                    <a:ext uri="{9D8B030D-6E8A-4147-A177-3AD203B41FA5}">
                      <a16:colId xmlns:a16="http://schemas.microsoft.com/office/drawing/2014/main" val="3829452972"/>
                    </a:ext>
                  </a:extLst>
                </a:gridCol>
                <a:gridCol w="4203408">
                  <a:extLst>
                    <a:ext uri="{9D8B030D-6E8A-4147-A177-3AD203B41FA5}">
                      <a16:colId xmlns:a16="http://schemas.microsoft.com/office/drawing/2014/main" val="788181815"/>
                    </a:ext>
                  </a:extLst>
                </a:gridCol>
                <a:gridCol w="195921">
                  <a:extLst>
                    <a:ext uri="{9D8B030D-6E8A-4147-A177-3AD203B41FA5}">
                      <a16:colId xmlns:a16="http://schemas.microsoft.com/office/drawing/2014/main" val="369685007"/>
                    </a:ext>
                  </a:extLst>
                </a:gridCol>
                <a:gridCol w="374032">
                  <a:extLst>
                    <a:ext uri="{9D8B030D-6E8A-4147-A177-3AD203B41FA5}">
                      <a16:colId xmlns:a16="http://schemas.microsoft.com/office/drawing/2014/main" val="4082637612"/>
                    </a:ext>
                  </a:extLst>
                </a:gridCol>
                <a:gridCol w="463087">
                  <a:extLst>
                    <a:ext uri="{9D8B030D-6E8A-4147-A177-3AD203B41FA5}">
                      <a16:colId xmlns:a16="http://schemas.microsoft.com/office/drawing/2014/main" val="1165075430"/>
                    </a:ext>
                  </a:extLst>
                </a:gridCol>
                <a:gridCol w="284976">
                  <a:extLst>
                    <a:ext uri="{9D8B030D-6E8A-4147-A177-3AD203B41FA5}">
                      <a16:colId xmlns:a16="http://schemas.microsoft.com/office/drawing/2014/main" val="2447363285"/>
                    </a:ext>
                  </a:extLst>
                </a:gridCol>
                <a:gridCol w="160298">
                  <a:extLst>
                    <a:ext uri="{9D8B030D-6E8A-4147-A177-3AD203B41FA5}">
                      <a16:colId xmlns:a16="http://schemas.microsoft.com/office/drawing/2014/main" val="4142396502"/>
                    </a:ext>
                  </a:extLst>
                </a:gridCol>
                <a:gridCol w="1157719">
                  <a:extLst>
                    <a:ext uri="{9D8B030D-6E8A-4147-A177-3AD203B41FA5}">
                      <a16:colId xmlns:a16="http://schemas.microsoft.com/office/drawing/2014/main" val="1566457025"/>
                    </a:ext>
                  </a:extLst>
                </a:gridCol>
                <a:gridCol w="391843">
                  <a:extLst>
                    <a:ext uri="{9D8B030D-6E8A-4147-A177-3AD203B41FA5}">
                      <a16:colId xmlns:a16="http://schemas.microsoft.com/office/drawing/2014/main" val="794712472"/>
                    </a:ext>
                  </a:extLst>
                </a:gridCol>
                <a:gridCol w="106866">
                  <a:extLst>
                    <a:ext uri="{9D8B030D-6E8A-4147-A177-3AD203B41FA5}">
                      <a16:colId xmlns:a16="http://schemas.microsoft.com/office/drawing/2014/main" val="4207724549"/>
                    </a:ext>
                  </a:extLst>
                </a:gridCol>
                <a:gridCol w="801497">
                  <a:extLst>
                    <a:ext uri="{9D8B030D-6E8A-4147-A177-3AD203B41FA5}">
                      <a16:colId xmlns:a16="http://schemas.microsoft.com/office/drawing/2014/main" val="2086642211"/>
                    </a:ext>
                  </a:extLst>
                </a:gridCol>
                <a:gridCol w="659008">
                  <a:extLst>
                    <a:ext uri="{9D8B030D-6E8A-4147-A177-3AD203B41FA5}">
                      <a16:colId xmlns:a16="http://schemas.microsoft.com/office/drawing/2014/main" val="2478433645"/>
                    </a:ext>
                  </a:extLst>
                </a:gridCol>
                <a:gridCol w="623386">
                  <a:extLst>
                    <a:ext uri="{9D8B030D-6E8A-4147-A177-3AD203B41FA5}">
                      <a16:colId xmlns:a16="http://schemas.microsoft.com/office/drawing/2014/main" val="3223909809"/>
                    </a:ext>
                  </a:extLst>
                </a:gridCol>
                <a:gridCol w="106866">
                  <a:extLst>
                    <a:ext uri="{9D8B030D-6E8A-4147-A177-3AD203B41FA5}">
                      <a16:colId xmlns:a16="http://schemas.microsoft.com/office/drawing/2014/main" val="3519273101"/>
                    </a:ext>
                  </a:extLst>
                </a:gridCol>
              </a:tblGrid>
              <a:tr h="600896">
                <a:tc gridSpan="14">
                  <a:txBody>
                    <a:bodyPr/>
                    <a:lstStyle/>
                    <a:p>
                      <a:pPr algn="ctr" rtl="0" fontAlgn="ctr"/>
                      <a:r>
                        <a:rPr lang="ru-RU" sz="2400" b="1" i="0" u="none" strike="noStrike">
                          <a:solidFill>
                            <a:srgbClr val="FFFFFF"/>
                          </a:solidFill>
                          <a:effectLst/>
                          <a:latin typeface="Times New Roman" panose="02020603050405020304" pitchFamily="18" charset="0"/>
                          <a:cs typeface="Times New Roman" panose="02020603050405020304" pitchFamily="18" charset="0"/>
                        </a:rPr>
                        <a:t>РЕЗУЛЬТАТИ АНКЕТУВАННЯ ПЕДАГОГІЧНИХ ПРАЦІВНИКІВ</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70172670"/>
                  </a:ext>
                </a:extLst>
              </a:tr>
              <a:tr h="600896">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60544952"/>
                  </a:ext>
                </a:extLst>
              </a:tr>
              <a:tr h="794339">
                <a:tc gridSpan="13">
                  <a:txBody>
                    <a:bodyPr/>
                    <a:lstStyle/>
                    <a:p>
                      <a:pPr algn="ctr" rtl="0" fontAlgn="ctr"/>
                      <a:r>
                        <a:rPr lang="ru-RU" sz="2400" b="1" i="0" u="none" strike="noStrike" dirty="0" err="1">
                          <a:solidFill>
                            <a:srgbClr val="FFFFFF"/>
                          </a:solidFill>
                          <a:effectLst/>
                          <a:latin typeface="Times New Roman" panose="02020603050405020304" pitchFamily="18" charset="0"/>
                          <a:cs typeface="Times New Roman" panose="02020603050405020304" pitchFamily="18" charset="0"/>
                        </a:rPr>
                        <a:t>Використовую</a:t>
                      </a:r>
                      <a:r>
                        <a:rPr lang="ru-RU" sz="24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400" b="1" i="0" u="none" strike="noStrike" dirty="0" err="1">
                          <a:solidFill>
                            <a:srgbClr val="FFFFFF"/>
                          </a:solidFill>
                          <a:effectLst/>
                          <a:latin typeface="Times New Roman" panose="02020603050405020304" pitchFamily="18" charset="0"/>
                          <a:cs typeface="Times New Roman" panose="02020603050405020304" pitchFamily="18" charset="0"/>
                        </a:rPr>
                        <a:t>інформаційно-комунікаційні</a:t>
                      </a:r>
                      <a:r>
                        <a:rPr lang="ru-RU" sz="24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400" b="1" i="0" u="none" strike="noStrike" dirty="0" err="1">
                          <a:solidFill>
                            <a:srgbClr val="FFFFFF"/>
                          </a:solidFill>
                          <a:effectLst/>
                          <a:latin typeface="Times New Roman" panose="02020603050405020304" pitchFamily="18" charset="0"/>
                          <a:cs typeface="Times New Roman" panose="02020603050405020304" pitchFamily="18" charset="0"/>
                        </a:rPr>
                        <a:t>технології</a:t>
                      </a:r>
                      <a:r>
                        <a:rPr lang="ru-RU" sz="2400" b="1" i="0" u="none" strike="noStrike" dirty="0">
                          <a:solidFill>
                            <a:srgbClr val="FFFFFF"/>
                          </a:solidFill>
                          <a:effectLst/>
                          <a:latin typeface="Times New Roman" panose="02020603050405020304" pitchFamily="18" charset="0"/>
                          <a:cs typeface="Times New Roman" panose="02020603050405020304" pitchFamily="18" charset="0"/>
                        </a:rPr>
                        <a:t> (ІКТ) в </a:t>
                      </a:r>
                      <a:r>
                        <a:rPr lang="ru-RU" sz="2400" b="1" i="0" u="none" strike="noStrike" dirty="0" err="1">
                          <a:solidFill>
                            <a:srgbClr val="FFFFFF"/>
                          </a:solidFill>
                          <a:effectLst/>
                          <a:latin typeface="Times New Roman" panose="02020603050405020304" pitchFamily="18" charset="0"/>
                          <a:cs typeface="Times New Roman" panose="02020603050405020304" pitchFamily="18" charset="0"/>
                        </a:rPr>
                        <a:t>освітній</a:t>
                      </a:r>
                      <a:r>
                        <a:rPr lang="ru-RU" sz="24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400" b="1" i="0" u="none" strike="noStrike" dirty="0" err="1">
                          <a:solidFill>
                            <a:srgbClr val="FFFFFF"/>
                          </a:solidFill>
                          <a:effectLst/>
                          <a:latin typeface="Times New Roman" panose="02020603050405020304" pitchFamily="18" charset="0"/>
                          <a:cs typeface="Times New Roman" panose="02020603050405020304" pitchFamily="18" charset="0"/>
                        </a:rPr>
                        <a:t>діяльності</a:t>
                      </a:r>
                      <a:endParaRPr lang="ru-RU" sz="24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701875299"/>
                  </a:ext>
                </a:extLst>
              </a:tr>
              <a:tr h="774332">
                <a:tc gridSpan="2">
                  <a:txBody>
                    <a:bodyPr/>
                    <a:lstStyle/>
                    <a:p>
                      <a:pPr algn="l" rtl="0" fontAlgn="ctr"/>
                      <a:r>
                        <a:rPr lang="ru-RU" sz="2000" b="0" i="0" u="none" strike="noStrike">
                          <a:solidFill>
                            <a:srgbClr val="FFFFFF"/>
                          </a:solidFill>
                          <a:effectLst/>
                          <a:latin typeface="Times New Roman" panose="02020603050405020304" pitchFamily="18" charset="0"/>
                          <a:cs typeface="Times New Roman" panose="02020603050405020304" pitchFamily="18" charset="0"/>
                        </a:rPr>
                        <a:t>Питання</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RU" sz="2000" b="0" i="0" u="none" strike="noStrike">
                          <a:solidFill>
                            <a:srgbClr val="000000"/>
                          </a:solidFill>
                          <a:effectLst/>
                          <a:latin typeface="Times New Roman" panose="02020603050405020304" pitchFamily="18" charset="0"/>
                          <a:cs typeface="Times New Roman" panose="02020603050405020304" pitchFamily="18" charset="0"/>
                        </a:rPr>
                        <a:t>іноді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RU" sz="2000" b="0" i="0" u="none" strike="noStrike">
                          <a:solidFill>
                            <a:srgbClr val="000000"/>
                          </a:solidFill>
                          <a:effectLst/>
                          <a:latin typeface="Times New Roman" panose="02020603050405020304" pitchFamily="18" charset="0"/>
                          <a:cs typeface="Times New Roman" panose="02020603050405020304" pitchFamily="18" charset="0"/>
                        </a:rPr>
                        <a:t>постійно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RU" sz="2000" b="0" i="0" u="none" strike="noStrike">
                          <a:solidFill>
                            <a:srgbClr val="000000"/>
                          </a:solidFill>
                          <a:effectLst/>
                          <a:latin typeface="Times New Roman" panose="02020603050405020304" pitchFamily="18" charset="0"/>
                          <a:cs typeface="Times New Roman" panose="02020603050405020304" pitchFamily="18" charset="0"/>
                        </a:rPr>
                        <a:t>рідко або ніколи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RU" sz="2000" b="0" i="0" u="none" strike="noStrike">
                          <a:solidFill>
                            <a:srgbClr val="000000"/>
                          </a:solidFill>
                          <a:effectLst/>
                          <a:latin typeface="Times New Roman" panose="02020603050405020304" pitchFamily="18" charset="0"/>
                          <a:cs typeface="Times New Roman" panose="02020603050405020304" pitchFamily="18" charset="0"/>
                        </a:rPr>
                        <a:t>часто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761033905"/>
                  </a:ext>
                </a:extLst>
              </a:tr>
              <a:tr h="774332">
                <a:tc gridSpan="2">
                  <a:txBody>
                    <a:bodyPr/>
                    <a:lstStyle/>
                    <a:p>
                      <a:pPr algn="l" rtl="0" fontAlgn="t"/>
                      <a:r>
                        <a:rPr lang="ru-RU" sz="2000" b="0" i="0" u="none" strike="noStrike">
                          <a:solidFill>
                            <a:srgbClr val="FFFFFF"/>
                          </a:solidFill>
                          <a:effectLst/>
                          <a:latin typeface="Times New Roman" panose="02020603050405020304" pitchFamily="18" charset="0"/>
                          <a:cs typeface="Times New Roman" panose="02020603050405020304" pitchFamily="18" charset="0"/>
                        </a:rPr>
                        <a:t>11.1у процесі підготовки до проведення навчальних занять, розробки завдань тощо</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50%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dirty="0">
                          <a:solidFill>
                            <a:srgbClr val="000000"/>
                          </a:solidFill>
                          <a:effectLst/>
                          <a:latin typeface="Times New Roman" panose="02020603050405020304" pitchFamily="18" charset="0"/>
                          <a:cs typeface="Times New Roman" panose="02020603050405020304" pitchFamily="18" charset="0"/>
                        </a:rPr>
                        <a:t>33%</a:t>
                      </a:r>
                      <a:r>
                        <a:rPr lang="uk-UA" sz="2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829945528"/>
                  </a:ext>
                </a:extLst>
              </a:tr>
              <a:tr h="531838">
                <a:tc gridSpan="2">
                  <a:txBody>
                    <a:bodyPr/>
                    <a:lstStyle/>
                    <a:p>
                      <a:pPr algn="l" rtl="0" fontAlgn="t"/>
                      <a:r>
                        <a:rPr lang="ru-RU" sz="2000" b="0" i="0" u="none" strike="noStrike">
                          <a:solidFill>
                            <a:srgbClr val="FFFFFF"/>
                          </a:solidFill>
                          <a:effectLst/>
                          <a:latin typeface="Times New Roman" panose="02020603050405020304" pitchFamily="18" charset="0"/>
                          <a:cs typeface="Times New Roman" panose="02020603050405020304" pitchFamily="18" charset="0"/>
                        </a:rPr>
                        <a:t>11.2під час проведення навчальних занять</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35%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dirty="0">
                          <a:solidFill>
                            <a:srgbClr val="000000"/>
                          </a:solidFill>
                          <a:effectLst/>
                          <a:latin typeface="Times New Roman" panose="02020603050405020304" pitchFamily="18" charset="0"/>
                          <a:cs typeface="Times New Roman" panose="02020603050405020304" pitchFamily="18" charset="0"/>
                        </a:rPr>
                        <a:t>52%</a:t>
                      </a:r>
                      <a:r>
                        <a:rPr lang="uk-UA" sz="2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370529116"/>
                  </a:ext>
                </a:extLst>
              </a:tr>
              <a:tr h="531838">
                <a:tc gridSpan="2">
                  <a:txBody>
                    <a:bodyPr/>
                    <a:lstStyle/>
                    <a:p>
                      <a:pPr algn="l" rtl="0" fontAlgn="t"/>
                      <a:r>
                        <a:rPr lang="ru-RU" sz="2000" b="0" i="0" u="none" strike="noStrike">
                          <a:solidFill>
                            <a:srgbClr val="FFFFFF"/>
                          </a:solidFill>
                          <a:effectLst/>
                          <a:latin typeface="Times New Roman" panose="02020603050405020304" pitchFamily="18" charset="0"/>
                          <a:cs typeface="Times New Roman" panose="02020603050405020304" pitchFamily="18" charset="0"/>
                        </a:rPr>
                        <a:t>11.3для забезпечення зворотного зв’язку з учнями</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25%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dirty="0">
                          <a:solidFill>
                            <a:srgbClr val="000000"/>
                          </a:solidFill>
                          <a:effectLst/>
                          <a:latin typeface="Times New Roman" panose="02020603050405020304" pitchFamily="18" charset="0"/>
                          <a:cs typeface="Times New Roman" panose="02020603050405020304" pitchFamily="18" charset="0"/>
                        </a:rPr>
                        <a:t>48%</a:t>
                      </a:r>
                      <a:r>
                        <a:rPr lang="uk-UA" sz="2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1561129379"/>
                  </a:ext>
                </a:extLst>
              </a:tr>
              <a:tr h="762070">
                <a:tc gridSpan="2">
                  <a:txBody>
                    <a:bodyPr/>
                    <a:lstStyle/>
                    <a:p>
                      <a:pPr algn="l" rtl="0" fontAlgn="t"/>
                      <a:r>
                        <a:rPr lang="ru-RU" sz="2000" b="0" i="0" u="none" strike="noStrike">
                          <a:solidFill>
                            <a:srgbClr val="FFFFFF"/>
                          </a:solidFill>
                          <a:effectLst/>
                          <a:latin typeface="Times New Roman" panose="02020603050405020304" pitchFamily="18" charset="0"/>
                          <a:cs typeface="Times New Roman" panose="02020603050405020304" pitchFamily="18" charset="0"/>
                        </a:rPr>
                        <a:t>11.4під час роботи в електронному журналі та щоденнику</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65%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dirty="0">
                          <a:solidFill>
                            <a:srgbClr val="000000"/>
                          </a:solidFill>
                          <a:effectLst/>
                          <a:latin typeface="Times New Roman" panose="02020603050405020304" pitchFamily="18" charset="0"/>
                          <a:cs typeface="Times New Roman" panose="02020603050405020304" pitchFamily="18" charset="0"/>
                        </a:rPr>
                        <a:t>19%</a:t>
                      </a:r>
                      <a:r>
                        <a:rPr lang="uk-UA" sz="2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32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619452097"/>
                  </a:ext>
                </a:extLst>
              </a:tr>
              <a:tr h="531838">
                <a:tc gridSpan="2">
                  <a:txBody>
                    <a:bodyPr/>
                    <a:lstStyle/>
                    <a:p>
                      <a:pPr algn="l" rtl="0" fontAlgn="t"/>
                      <a:r>
                        <a:rPr lang="ru-RU" sz="2000" b="0" i="0" u="none" strike="noStrike">
                          <a:solidFill>
                            <a:srgbClr val="FFFFFF"/>
                          </a:solidFill>
                          <a:effectLst/>
                          <a:latin typeface="Times New Roman" panose="02020603050405020304" pitchFamily="18" charset="0"/>
                          <a:cs typeface="Times New Roman" panose="02020603050405020304" pitchFamily="18" charset="0"/>
                        </a:rPr>
                        <a:t>11.5для ведення власного сайту, блогу</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gridSpan="4">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15%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10%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3">
                  <a:txBody>
                    <a:bodyPr/>
                    <a:lstStyle/>
                    <a:p>
                      <a:pPr algn="ctr" rtl="0" fontAlgn="ctr"/>
                      <a:r>
                        <a:rPr lang="ru-UA" sz="2000" b="0" i="0" u="none" strike="noStrike">
                          <a:solidFill>
                            <a:srgbClr val="000000"/>
                          </a:solidFill>
                          <a:effectLst/>
                          <a:latin typeface="Times New Roman" panose="02020603050405020304" pitchFamily="18" charset="0"/>
                          <a:cs typeface="Times New Roman" panose="02020603050405020304" pitchFamily="18" charset="0"/>
                        </a:rPr>
                        <a:t>75%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hMerge="1">
                  <a:txBody>
                    <a:bodyPr/>
                    <a:lstStyle/>
                    <a:p>
                      <a:endParaRPr lang="ru-UA"/>
                    </a:p>
                  </a:txBody>
                  <a:tcPr/>
                </a:tc>
                <a:tc gridSpan="2">
                  <a:txBody>
                    <a:bodyPr/>
                    <a:lstStyle/>
                    <a:p>
                      <a:pPr algn="ctr" rtl="0" fontAlgn="ctr"/>
                      <a:r>
                        <a:rPr lang="ru-UA" sz="2000" b="0" i="0" u="none" strike="noStrike" dirty="0">
                          <a:solidFill>
                            <a:srgbClr val="000000"/>
                          </a:solidFill>
                          <a:effectLst/>
                          <a:latin typeface="Times New Roman" panose="02020603050405020304" pitchFamily="18" charset="0"/>
                          <a:cs typeface="Times New Roman" panose="02020603050405020304" pitchFamily="18" charset="0"/>
                        </a:rPr>
                        <a:t>0%</a:t>
                      </a:r>
                      <a:r>
                        <a:rPr lang="uk-UA" sz="20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UA"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a:txBody>
                    <a:bodyPr/>
                    <a:lstStyle/>
                    <a:p>
                      <a:pPr algn="ctr" rtl="0" fontAlgn="t"/>
                      <a:endParaRPr lang="ru-UA" sz="32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a:noFill/>
                    </a:lnR>
                    <a:lnT>
                      <a:noFill/>
                    </a:lnT>
                    <a:lnB>
                      <a:noFill/>
                    </a:lnB>
                  </a:tcPr>
                </a:tc>
                <a:extLst>
                  <a:ext uri="{0D108BD9-81ED-4DB2-BD59-A6C34878D82A}">
                    <a16:rowId xmlns:a16="http://schemas.microsoft.com/office/drawing/2014/main" val="299528511"/>
                  </a:ext>
                </a:extLst>
              </a:tr>
            </a:tbl>
          </a:graphicData>
        </a:graphic>
      </p:graphicFrame>
    </p:spTree>
    <p:extLst>
      <p:ext uri="{BB962C8B-B14F-4D97-AF65-F5344CB8AC3E}">
        <p14:creationId xmlns:p14="http://schemas.microsoft.com/office/powerpoint/2010/main" val="25335460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0E1A1BAB-94F5-4FA5-8A1E-6136847AB52F}"/>
              </a:ext>
            </a:extLst>
          </p:cNvPr>
          <p:cNvSpPr>
            <a:spLocks noGrp="1"/>
          </p:cNvSpPr>
          <p:nvPr>
            <p:ph type="title"/>
          </p:nvPr>
        </p:nvSpPr>
        <p:spPr/>
        <p:txBody>
          <a:bodyPr/>
          <a:lstStyle/>
          <a:p>
            <a:endParaRPr lang="ru-UA"/>
          </a:p>
        </p:txBody>
      </p:sp>
      <p:graphicFrame>
        <p:nvGraphicFramePr>
          <p:cNvPr id="4" name="Объект 3">
            <a:extLst>
              <a:ext uri="{FF2B5EF4-FFF2-40B4-BE49-F238E27FC236}">
                <a16:creationId xmlns:a16="http://schemas.microsoft.com/office/drawing/2014/main" id="{1D019641-75E7-4F5C-8DE0-5479E5E11A74}"/>
              </a:ext>
            </a:extLst>
          </p:cNvPr>
          <p:cNvGraphicFramePr>
            <a:graphicFrameLocks noGrp="1"/>
          </p:cNvGraphicFramePr>
          <p:nvPr>
            <p:ph idx="1"/>
            <p:extLst>
              <p:ext uri="{D42A27DB-BD31-4B8C-83A1-F6EECF244321}">
                <p14:modId xmlns:p14="http://schemas.microsoft.com/office/powerpoint/2010/main" val="4247488006"/>
              </p:ext>
            </p:extLst>
          </p:nvPr>
        </p:nvGraphicFramePr>
        <p:xfrm>
          <a:off x="236903" y="147145"/>
          <a:ext cx="11955094" cy="6865635"/>
        </p:xfrm>
        <a:graphic>
          <a:graphicData uri="http://schemas.openxmlformats.org/drawingml/2006/table">
            <a:tbl>
              <a:tblPr>
                <a:tableStyleId>{5C22544A-7EE6-4342-B048-85BDC9FD1C3A}</a:tableStyleId>
              </a:tblPr>
              <a:tblGrid>
                <a:gridCol w="38100">
                  <a:extLst>
                    <a:ext uri="{9D8B030D-6E8A-4147-A177-3AD203B41FA5}">
                      <a16:colId xmlns:a16="http://schemas.microsoft.com/office/drawing/2014/main" val="4024222204"/>
                    </a:ext>
                  </a:extLst>
                </a:gridCol>
                <a:gridCol w="2680988">
                  <a:extLst>
                    <a:ext uri="{9D8B030D-6E8A-4147-A177-3AD203B41FA5}">
                      <a16:colId xmlns:a16="http://schemas.microsoft.com/office/drawing/2014/main" val="2833804022"/>
                    </a:ext>
                  </a:extLst>
                </a:gridCol>
                <a:gridCol w="442364">
                  <a:extLst>
                    <a:ext uri="{9D8B030D-6E8A-4147-A177-3AD203B41FA5}">
                      <a16:colId xmlns:a16="http://schemas.microsoft.com/office/drawing/2014/main" val="1214043480"/>
                    </a:ext>
                  </a:extLst>
                </a:gridCol>
                <a:gridCol w="2533533">
                  <a:extLst>
                    <a:ext uri="{9D8B030D-6E8A-4147-A177-3AD203B41FA5}">
                      <a16:colId xmlns:a16="http://schemas.microsoft.com/office/drawing/2014/main" val="2507841802"/>
                    </a:ext>
                  </a:extLst>
                </a:gridCol>
                <a:gridCol w="442364">
                  <a:extLst>
                    <a:ext uri="{9D8B030D-6E8A-4147-A177-3AD203B41FA5}">
                      <a16:colId xmlns:a16="http://schemas.microsoft.com/office/drawing/2014/main" val="3046528988"/>
                    </a:ext>
                  </a:extLst>
                </a:gridCol>
                <a:gridCol w="1293488">
                  <a:extLst>
                    <a:ext uri="{9D8B030D-6E8A-4147-A177-3AD203B41FA5}">
                      <a16:colId xmlns:a16="http://schemas.microsoft.com/office/drawing/2014/main" val="2794996938"/>
                    </a:ext>
                  </a:extLst>
                </a:gridCol>
                <a:gridCol w="38100">
                  <a:extLst>
                    <a:ext uri="{9D8B030D-6E8A-4147-A177-3AD203B41FA5}">
                      <a16:colId xmlns:a16="http://schemas.microsoft.com/office/drawing/2014/main" val="889257686"/>
                    </a:ext>
                  </a:extLst>
                </a:gridCol>
                <a:gridCol w="920441">
                  <a:extLst>
                    <a:ext uri="{9D8B030D-6E8A-4147-A177-3AD203B41FA5}">
                      <a16:colId xmlns:a16="http://schemas.microsoft.com/office/drawing/2014/main" val="4819352"/>
                    </a:ext>
                  </a:extLst>
                </a:gridCol>
                <a:gridCol w="549603">
                  <a:extLst>
                    <a:ext uri="{9D8B030D-6E8A-4147-A177-3AD203B41FA5}">
                      <a16:colId xmlns:a16="http://schemas.microsoft.com/office/drawing/2014/main" val="3456107143"/>
                    </a:ext>
                  </a:extLst>
                </a:gridCol>
                <a:gridCol w="80430">
                  <a:extLst>
                    <a:ext uri="{9D8B030D-6E8A-4147-A177-3AD203B41FA5}">
                      <a16:colId xmlns:a16="http://schemas.microsoft.com/office/drawing/2014/main" val="2264036705"/>
                    </a:ext>
                  </a:extLst>
                </a:gridCol>
                <a:gridCol w="1608592">
                  <a:extLst>
                    <a:ext uri="{9D8B030D-6E8A-4147-A177-3AD203B41FA5}">
                      <a16:colId xmlns:a16="http://schemas.microsoft.com/office/drawing/2014/main" val="1014121777"/>
                    </a:ext>
                  </a:extLst>
                </a:gridCol>
                <a:gridCol w="442364">
                  <a:extLst>
                    <a:ext uri="{9D8B030D-6E8A-4147-A177-3AD203B41FA5}">
                      <a16:colId xmlns:a16="http://schemas.microsoft.com/office/drawing/2014/main" val="1736559882"/>
                    </a:ext>
                  </a:extLst>
                </a:gridCol>
                <a:gridCol w="268100">
                  <a:extLst>
                    <a:ext uri="{9D8B030D-6E8A-4147-A177-3AD203B41FA5}">
                      <a16:colId xmlns:a16="http://schemas.microsoft.com/office/drawing/2014/main" val="221423739"/>
                    </a:ext>
                  </a:extLst>
                </a:gridCol>
                <a:gridCol w="616627">
                  <a:extLst>
                    <a:ext uri="{9D8B030D-6E8A-4147-A177-3AD203B41FA5}">
                      <a16:colId xmlns:a16="http://schemas.microsoft.com/office/drawing/2014/main" val="2367964475"/>
                    </a:ext>
                  </a:extLst>
                </a:gridCol>
              </a:tblGrid>
              <a:tr h="454234">
                <a:tc gridSpan="12">
                  <a:txBody>
                    <a:bodyPr/>
                    <a:lstStyle/>
                    <a:p>
                      <a:pPr algn="ctr" rtl="0" fontAlgn="t"/>
                      <a:r>
                        <a:rPr lang="ru-RU" sz="2400" b="1" u="none" strike="noStrike" dirty="0">
                          <a:effectLst/>
                          <a:latin typeface="Times New Roman" panose="02020603050405020304" pitchFamily="18" charset="0"/>
                          <a:cs typeface="Times New Roman" panose="02020603050405020304" pitchFamily="18" charset="0"/>
                        </a:rPr>
                        <a:t>СТАТИСТИЧНА ІНФОРМАЦІЯ</a:t>
                      </a:r>
                      <a:endParaRPr lang="ru-RU" sz="24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a:txBody>
                    <a:bodyPr/>
                    <a:lstStyle/>
                    <a:p>
                      <a:pPr algn="ctr" rtl="0" fontAlgn="t"/>
                      <a:endParaRPr lang="ru-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11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4025582733"/>
                  </a:ext>
                </a:extLst>
              </a:tr>
              <a:tr h="430437">
                <a:tc>
                  <a:txBody>
                    <a:bodyPr/>
                    <a:lstStyle/>
                    <a:p>
                      <a:pPr algn="ctr" rtl="0" fontAlgn="t"/>
                      <a:endParaRPr lang="ru-UA" sz="2400" b="0" i="0" u="none" strike="noStrike">
                        <a:solidFill>
                          <a:srgbClr val="000000"/>
                        </a:solidFill>
                        <a:effectLst/>
                        <a:latin typeface="Calibri" panose="020F0502020204030204" pitchFamily="34" charset="0"/>
                      </a:endParaRPr>
                    </a:p>
                  </a:txBody>
                  <a:tcPr marL="6350" marR="6350" marT="6350" marB="0"/>
                </a:tc>
                <a:tc>
                  <a:txBody>
                    <a:bodyPr/>
                    <a:lstStyle/>
                    <a:p>
                      <a:pPr algn="ctr" rtl="0" fontAlgn="t"/>
                      <a:endParaRPr lang="ru-UA" sz="2400" b="0" i="0" u="none" strike="noStrike" dirty="0">
                        <a:solidFill>
                          <a:srgbClr val="000000"/>
                        </a:solidFill>
                        <a:effectLst/>
                        <a:latin typeface="Calibri" panose="020F0502020204030204" pitchFamily="34" charset="0"/>
                      </a:endParaRPr>
                    </a:p>
                  </a:txBody>
                  <a:tcPr marL="6350" marR="6350" marT="6350" marB="0"/>
                </a:tc>
                <a:tc>
                  <a:txBody>
                    <a:bodyPr/>
                    <a:lstStyle/>
                    <a:p>
                      <a:pPr algn="ctr" rtl="0" fontAlgn="t"/>
                      <a:endParaRPr lang="ru-UA" sz="2400" b="0" i="0" u="none" strike="noStrike" dirty="0">
                        <a:solidFill>
                          <a:srgbClr val="000000"/>
                        </a:solidFill>
                        <a:effectLst/>
                        <a:latin typeface="Calibri" panose="020F0502020204030204" pitchFamily="34"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1253381486"/>
                  </a:ext>
                </a:extLst>
              </a:tr>
              <a:tr h="900385">
                <a:tc gridSpan="7">
                  <a:txBody>
                    <a:bodyPr/>
                    <a:lstStyle/>
                    <a:p>
                      <a:pPr algn="ctr" rtl="0" fontAlgn="t"/>
                      <a:r>
                        <a:rPr lang="ru-RU" sz="2400" u="none" strike="noStrike" dirty="0" err="1">
                          <a:effectLst/>
                          <a:latin typeface="Times New Roman" panose="02020603050405020304" pitchFamily="18" charset="0"/>
                          <a:cs typeface="Times New Roman" panose="02020603050405020304" pitchFamily="18" charset="0"/>
                        </a:rPr>
                        <a:t>Назва</a:t>
                      </a:r>
                      <a:r>
                        <a:rPr lang="ru-RU" sz="2400" u="none" strike="noStrike" dirty="0">
                          <a:effectLst/>
                          <a:latin typeface="Times New Roman" panose="02020603050405020304" pitchFamily="18" charset="0"/>
                          <a:cs typeface="Times New Roman" panose="02020603050405020304" pitchFamily="18" charset="0"/>
                        </a:rPr>
                        <a:t> </a:t>
                      </a:r>
                      <a:r>
                        <a:rPr lang="ru-RU" sz="2400" u="none" strike="noStrike" dirty="0" err="1">
                          <a:effectLst/>
                          <a:latin typeface="Times New Roman" panose="02020603050405020304" pitchFamily="18" charset="0"/>
                          <a:cs typeface="Times New Roman" panose="02020603050405020304" pitchFamily="18" charset="0"/>
                        </a:rPr>
                        <a:t>форми</a:t>
                      </a:r>
                      <a:endParaRPr lang="ru-RU" sz="24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l" rtl="0" fontAlgn="t"/>
                      <a:r>
                        <a:rPr lang="ru-RU" sz="2000" u="none" strike="noStrike" dirty="0" err="1">
                          <a:effectLst/>
                          <a:latin typeface="Times New Roman" panose="02020603050405020304" pitchFamily="18" charset="0"/>
                          <a:cs typeface="Times New Roman" panose="02020603050405020304" pitchFamily="18" charset="0"/>
                        </a:rPr>
                        <a:t>Завантажено</a:t>
                      </a:r>
                      <a:endParaRPr lang="ru-RU" sz="20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tc>
                <a:tc hMerge="1">
                  <a:txBody>
                    <a:bodyPr/>
                    <a:lstStyle/>
                    <a:p>
                      <a:endParaRPr lang="ru-UA"/>
                    </a:p>
                  </a:txBody>
                  <a:tcPr/>
                </a:tc>
                <a:tc hMerge="1">
                  <a:txBody>
                    <a:bodyPr/>
                    <a:lstStyle/>
                    <a:p>
                      <a:endParaRPr lang="ru-UA"/>
                    </a:p>
                  </a:txBody>
                  <a:tcPr/>
                </a:tc>
                <a:tc>
                  <a:txBody>
                    <a:bodyPr/>
                    <a:lstStyle/>
                    <a:p>
                      <a:pPr algn="l" rtl="0" fontAlgn="t"/>
                      <a:r>
                        <a:rPr lang="ru-RU" sz="2000" u="none" strike="noStrike" dirty="0" err="1">
                          <a:effectLst/>
                          <a:latin typeface="Times New Roman" panose="02020603050405020304" pitchFamily="18" charset="0"/>
                          <a:cs typeface="Times New Roman" panose="02020603050405020304" pitchFamily="18" charset="0"/>
                        </a:rPr>
                        <a:t>Розпочато</a:t>
                      </a:r>
                      <a:endParaRPr lang="ru-RU" sz="20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tc>
                <a:tc gridSpan="3">
                  <a:txBody>
                    <a:bodyPr/>
                    <a:lstStyle/>
                    <a:p>
                      <a:pPr algn="l" rtl="0" fontAlgn="t"/>
                      <a:r>
                        <a:rPr lang="ru-RU" sz="2000" u="none" strike="noStrike" dirty="0" err="1">
                          <a:effectLst/>
                          <a:latin typeface="Times New Roman" panose="02020603050405020304" pitchFamily="18" charset="0"/>
                          <a:cs typeface="Times New Roman" panose="02020603050405020304" pitchFamily="18" charset="0"/>
                        </a:rPr>
                        <a:t>Заповнено</a:t>
                      </a:r>
                      <a:endParaRPr lang="ru-RU" sz="20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551649343"/>
                  </a:ext>
                </a:extLst>
              </a:tr>
              <a:tr h="900385">
                <a:tc gridSpan="7">
                  <a:txBody>
                    <a:bodyPr/>
                    <a:lstStyle/>
                    <a:p>
                      <a:pPr algn="l" rtl="0" fontAlgn="ctr"/>
                      <a:r>
                        <a:rPr lang="ru-RU" sz="2400" u="none" strike="noStrike" dirty="0">
                          <a:effectLst/>
                          <a:latin typeface="Times New Roman" panose="02020603050405020304" pitchFamily="18" charset="0"/>
                          <a:cs typeface="Times New Roman" panose="02020603050405020304" pitchFamily="18" charset="0"/>
                        </a:rPr>
                        <a:t>А. </a:t>
                      </a:r>
                      <a:r>
                        <a:rPr lang="ru-RU" sz="2400" u="none" strike="noStrike" dirty="0" err="1">
                          <a:effectLst/>
                          <a:latin typeface="Times New Roman" panose="02020603050405020304" pitchFamily="18" charset="0"/>
                          <a:cs typeface="Times New Roman" panose="02020603050405020304" pitchFamily="18" charset="0"/>
                        </a:rPr>
                        <a:t>Напрям</a:t>
                      </a:r>
                      <a:r>
                        <a:rPr lang="ru-RU" sz="2400" u="none" strike="noStrike" dirty="0">
                          <a:effectLst/>
                          <a:latin typeface="Times New Roman" panose="02020603050405020304" pitchFamily="18" charset="0"/>
                          <a:cs typeface="Times New Roman" panose="02020603050405020304" pitchFamily="18" charset="0"/>
                        </a:rPr>
                        <a:t> 2 і 3.  </a:t>
                      </a:r>
                      <a:r>
                        <a:rPr lang="ru-RU" sz="2400" u="none" strike="noStrike" dirty="0" err="1">
                          <a:effectLst/>
                          <a:latin typeface="Times New Roman" panose="02020603050405020304" pitchFamily="18" charset="0"/>
                          <a:cs typeface="Times New Roman" panose="02020603050405020304" pitchFamily="18" charset="0"/>
                        </a:rPr>
                        <a:t>Спостереження</a:t>
                      </a:r>
                      <a:r>
                        <a:rPr lang="ru-RU" sz="2400" u="none" strike="noStrike" dirty="0">
                          <a:effectLst/>
                          <a:latin typeface="Times New Roman" panose="02020603050405020304" pitchFamily="18" charset="0"/>
                          <a:cs typeface="Times New Roman" panose="02020603050405020304" pitchFamily="18" charset="0"/>
                        </a:rPr>
                        <a:t> за </a:t>
                      </a:r>
                      <a:r>
                        <a:rPr lang="ru-RU" sz="2400" u="none" strike="noStrike" dirty="0" err="1">
                          <a:effectLst/>
                          <a:latin typeface="Times New Roman" panose="02020603050405020304" pitchFamily="18" charset="0"/>
                          <a:cs typeface="Times New Roman" panose="02020603050405020304" pitchFamily="18" charset="0"/>
                        </a:rPr>
                        <a:t>проведенням</a:t>
                      </a:r>
                      <a:r>
                        <a:rPr lang="ru-RU" sz="2400" u="none" strike="noStrike" dirty="0">
                          <a:effectLst/>
                          <a:latin typeface="Times New Roman" panose="02020603050405020304" pitchFamily="18" charset="0"/>
                          <a:cs typeface="Times New Roman" panose="02020603050405020304" pitchFamily="18" charset="0"/>
                        </a:rPr>
                        <a:t> </a:t>
                      </a:r>
                      <a:r>
                        <a:rPr lang="ru-RU" sz="2400" u="none" strike="noStrike" dirty="0" err="1">
                          <a:effectLst/>
                          <a:latin typeface="Times New Roman" panose="02020603050405020304" pitchFamily="18" charset="0"/>
                          <a:cs typeface="Times New Roman" panose="02020603050405020304" pitchFamily="18" charset="0"/>
                        </a:rPr>
                        <a:t>навчального</a:t>
                      </a:r>
                      <a:r>
                        <a:rPr lang="ru-RU" sz="2400" u="none" strike="noStrike" dirty="0">
                          <a:effectLst/>
                          <a:latin typeface="Times New Roman" panose="02020603050405020304" pitchFamily="18" charset="0"/>
                          <a:cs typeface="Times New Roman" panose="02020603050405020304" pitchFamily="18" charset="0"/>
                        </a:rPr>
                        <a:t> </a:t>
                      </a:r>
                      <a:r>
                        <a:rPr lang="ru-RU" sz="2400" u="none" strike="noStrike" dirty="0" err="1">
                          <a:effectLst/>
                          <a:latin typeface="Times New Roman" panose="02020603050405020304" pitchFamily="18" charset="0"/>
                          <a:cs typeface="Times New Roman" panose="02020603050405020304" pitchFamily="18" charset="0"/>
                        </a:rPr>
                        <a:t>заняття</a:t>
                      </a:r>
                      <a:endParaRPr lang="ru-RU"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84</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a:txBody>
                    <a:bodyPr/>
                    <a:lstStyle/>
                    <a:p>
                      <a:pPr algn="ctr" rtl="0" fontAlgn="ctr"/>
                      <a:r>
                        <a:rPr lang="ru-UA" sz="2400" u="none" strike="noStrike">
                          <a:effectLst/>
                          <a:latin typeface="Times New Roman" panose="02020603050405020304" pitchFamily="18" charset="0"/>
                          <a:cs typeface="Times New Roman" panose="02020603050405020304" pitchFamily="18" charset="0"/>
                        </a:rPr>
                        <a:t>66</a:t>
                      </a:r>
                      <a:endParaRPr lang="ru-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64</a:t>
                      </a:r>
                      <a:r>
                        <a:rPr lang="uk-UA" sz="2400" u="none" strike="noStrike" dirty="0">
                          <a:effectLst/>
                          <a:latin typeface="Times New Roman" panose="02020603050405020304" pitchFamily="18" charset="0"/>
                          <a:cs typeface="Times New Roman" panose="02020603050405020304" pitchFamily="18" charset="0"/>
                        </a:rPr>
                        <a:t> (було 74)</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50496648"/>
                  </a:ext>
                </a:extLst>
              </a:tr>
              <a:tr h="660480">
                <a:tc gridSpan="7">
                  <a:txBody>
                    <a:bodyPr/>
                    <a:lstStyle/>
                    <a:p>
                      <a:pPr algn="l" rtl="0" fontAlgn="ctr"/>
                      <a:r>
                        <a:rPr lang="ru-RU" sz="2400" u="none" strike="noStrike">
                          <a:effectLst/>
                          <a:latin typeface="Times New Roman" panose="02020603050405020304" pitchFamily="18" charset="0"/>
                          <a:cs typeface="Times New Roman" panose="02020603050405020304" pitchFamily="18" charset="0"/>
                        </a:rPr>
                        <a:t>А. Напрям 2 і 3. Анкета для батьків</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66</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a:txBody>
                    <a:bodyPr/>
                    <a:lstStyle/>
                    <a:p>
                      <a:pPr algn="ctr" rtl="0" fontAlgn="ctr"/>
                      <a:r>
                        <a:rPr lang="ru-UA" sz="2400" u="none" strike="noStrike">
                          <a:effectLst/>
                          <a:latin typeface="Times New Roman" panose="02020603050405020304" pitchFamily="18" charset="0"/>
                          <a:cs typeface="Times New Roman" panose="02020603050405020304" pitchFamily="18" charset="0"/>
                        </a:rPr>
                        <a:t>41</a:t>
                      </a:r>
                      <a:endParaRPr lang="ru-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41</a:t>
                      </a:r>
                      <a:r>
                        <a:rPr lang="uk-UA" sz="2400" u="none" strike="noStrike" dirty="0">
                          <a:effectLst/>
                          <a:latin typeface="Times New Roman" panose="02020603050405020304" pitchFamily="18" charset="0"/>
                          <a:cs typeface="Times New Roman" panose="02020603050405020304" pitchFamily="18" charset="0"/>
                        </a:rPr>
                        <a:t>(було30)</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86133600"/>
                  </a:ext>
                </a:extLst>
              </a:tr>
              <a:tr h="660480">
                <a:tc gridSpan="7">
                  <a:txBody>
                    <a:bodyPr/>
                    <a:lstStyle/>
                    <a:p>
                      <a:pPr algn="l" rtl="0" fontAlgn="ctr"/>
                      <a:r>
                        <a:rPr lang="ru-RU" sz="2400" u="none" strike="noStrike">
                          <a:effectLst/>
                          <a:latin typeface="Times New Roman" panose="02020603050405020304" pitchFamily="18" charset="0"/>
                          <a:cs typeface="Times New Roman" panose="02020603050405020304" pitchFamily="18" charset="0"/>
                        </a:rPr>
                        <a:t>А. Напрям 2 і 3. Анкета для педагогічних працівників</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2400" u="none" strike="noStrike">
                          <a:effectLst/>
                          <a:latin typeface="Times New Roman" panose="02020603050405020304" pitchFamily="18" charset="0"/>
                          <a:cs typeface="Times New Roman" panose="02020603050405020304" pitchFamily="18" charset="0"/>
                        </a:rPr>
                        <a:t>69</a:t>
                      </a:r>
                      <a:endParaRPr lang="ru-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51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48</a:t>
                      </a:r>
                      <a:r>
                        <a:rPr lang="uk-UA" sz="2400" u="none" strike="noStrike" dirty="0">
                          <a:effectLst/>
                          <a:latin typeface="Times New Roman" panose="02020603050405020304" pitchFamily="18" charset="0"/>
                          <a:cs typeface="Times New Roman" panose="02020603050405020304" pitchFamily="18" charset="0"/>
                        </a:rPr>
                        <a:t>(було 35)</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188213538"/>
                  </a:ext>
                </a:extLst>
              </a:tr>
              <a:tr h="900385">
                <a:tc gridSpan="7">
                  <a:txBody>
                    <a:bodyPr/>
                    <a:lstStyle/>
                    <a:p>
                      <a:pPr algn="l" rtl="0" fontAlgn="ctr"/>
                      <a:r>
                        <a:rPr lang="ru-RU" sz="2400" u="none" strike="noStrike">
                          <a:effectLst/>
                          <a:latin typeface="Times New Roman" panose="02020603050405020304" pitchFamily="18" charset="0"/>
                          <a:cs typeface="Times New Roman" panose="02020603050405020304" pitchFamily="18" charset="0"/>
                        </a:rPr>
                        <a:t>А. Напрям 2 і 3. Анкета для учня/учениці (віком 14 років і старші)</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130</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71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67</a:t>
                      </a:r>
                      <a:r>
                        <a:rPr lang="uk-UA" sz="2400" u="none" strike="noStrike" dirty="0">
                          <a:effectLst/>
                          <a:latin typeface="Times New Roman" panose="02020603050405020304" pitchFamily="18" charset="0"/>
                          <a:cs typeface="Times New Roman" panose="02020603050405020304" pitchFamily="18" charset="0"/>
                        </a:rPr>
                        <a:t>(було 56)</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521459181"/>
                  </a:ext>
                </a:extLst>
              </a:tr>
              <a:tr h="1143589">
                <a:tc gridSpan="7">
                  <a:txBody>
                    <a:bodyPr/>
                    <a:lstStyle/>
                    <a:p>
                      <a:pPr algn="l" rtl="0" fontAlgn="ctr"/>
                      <a:r>
                        <a:rPr lang="ru-RU" sz="2400" u="none" strike="noStrike">
                          <a:effectLst/>
                          <a:latin typeface="Times New Roman" panose="02020603050405020304" pitchFamily="18" charset="0"/>
                          <a:cs typeface="Times New Roman" panose="02020603050405020304" pitchFamily="18" charset="0"/>
                        </a:rPr>
                        <a:t>Н.2,3.Опитувальник заступника керівника/керівника ЗО, де відсутня посада заступника/завідувача філії</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179060712"/>
                  </a:ext>
                </a:extLst>
              </a:tr>
              <a:tr h="660480">
                <a:tc gridSpan="7">
                  <a:txBody>
                    <a:bodyPr/>
                    <a:lstStyle/>
                    <a:p>
                      <a:pPr algn="l" rtl="0" fontAlgn="ctr"/>
                      <a:r>
                        <a:rPr lang="ru-RU" sz="2400" u="none" strike="noStrike">
                          <a:effectLst/>
                          <a:latin typeface="Times New Roman" panose="02020603050405020304" pitchFamily="18" charset="0"/>
                          <a:cs typeface="Times New Roman" panose="02020603050405020304" pitchFamily="18" charset="0"/>
                        </a:rPr>
                        <a:t>Напрям 2 і 3. Форма вивчення документації</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gridSpan="3">
                  <a:txBody>
                    <a:bodyPr/>
                    <a:lstStyle/>
                    <a:p>
                      <a:pPr algn="ctr" rtl="0" fontAlgn="ctr"/>
                      <a:r>
                        <a:rPr lang="ru-UA" sz="2400" u="none" strike="noStrike" dirty="0">
                          <a:effectLst/>
                          <a:latin typeface="Times New Roman" panose="02020603050405020304" pitchFamily="18" charset="0"/>
                          <a:cs typeface="Times New Roman" panose="02020603050405020304" pitchFamily="18" charset="0"/>
                        </a:rPr>
                        <a:t>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900331475"/>
                  </a:ext>
                </a:extLst>
              </a:tr>
            </a:tbl>
          </a:graphicData>
        </a:graphic>
      </p:graphicFrame>
    </p:spTree>
    <p:extLst>
      <p:ext uri="{BB962C8B-B14F-4D97-AF65-F5344CB8AC3E}">
        <p14:creationId xmlns:p14="http://schemas.microsoft.com/office/powerpoint/2010/main" val="417125364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59CE70F-8F12-41C3-B4B1-738260BD5947}"/>
              </a:ext>
            </a:extLst>
          </p:cNvPr>
          <p:cNvSpPr>
            <a:spLocks noGrp="1"/>
          </p:cNvSpPr>
          <p:nvPr>
            <p:ph type="title"/>
          </p:nvPr>
        </p:nvSpPr>
        <p:spPr/>
        <p:txBody>
          <a:bodyPr/>
          <a:lstStyle/>
          <a:p>
            <a:endParaRPr lang="ru-UA"/>
          </a:p>
        </p:txBody>
      </p:sp>
      <p:graphicFrame>
        <p:nvGraphicFramePr>
          <p:cNvPr id="4" name="Объект 3">
            <a:extLst>
              <a:ext uri="{FF2B5EF4-FFF2-40B4-BE49-F238E27FC236}">
                <a16:creationId xmlns:a16="http://schemas.microsoft.com/office/drawing/2014/main" id="{42341382-9E0F-4468-9D5E-4165A611B0F6}"/>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3233991835"/>
                    </a:ext>
                  </a:extLst>
                </a:gridCol>
                <a:gridCol w="25400">
                  <a:extLst>
                    <a:ext uri="{9D8B030D-6E8A-4147-A177-3AD203B41FA5}">
                      <a16:colId xmlns:a16="http://schemas.microsoft.com/office/drawing/2014/main" val="2179825225"/>
                    </a:ext>
                  </a:extLst>
                </a:gridCol>
                <a:gridCol w="25400">
                  <a:extLst>
                    <a:ext uri="{9D8B030D-6E8A-4147-A177-3AD203B41FA5}">
                      <a16:colId xmlns:a16="http://schemas.microsoft.com/office/drawing/2014/main" val="3630806518"/>
                    </a:ext>
                  </a:extLst>
                </a:gridCol>
                <a:gridCol w="25400">
                  <a:extLst>
                    <a:ext uri="{9D8B030D-6E8A-4147-A177-3AD203B41FA5}">
                      <a16:colId xmlns:a16="http://schemas.microsoft.com/office/drawing/2014/main" val="792064285"/>
                    </a:ext>
                  </a:extLst>
                </a:gridCol>
                <a:gridCol w="25400">
                  <a:extLst>
                    <a:ext uri="{9D8B030D-6E8A-4147-A177-3AD203B41FA5}">
                      <a16:colId xmlns:a16="http://schemas.microsoft.com/office/drawing/2014/main" val="3944785392"/>
                    </a:ext>
                  </a:extLst>
                </a:gridCol>
                <a:gridCol w="25400">
                  <a:extLst>
                    <a:ext uri="{9D8B030D-6E8A-4147-A177-3AD203B41FA5}">
                      <a16:colId xmlns:a16="http://schemas.microsoft.com/office/drawing/2014/main" val="2086803717"/>
                    </a:ext>
                  </a:extLst>
                </a:gridCol>
              </a:tblGrid>
              <a:tr h="0">
                <a:tc>
                  <a:txBody>
                    <a:bodyPr/>
                    <a:lstStyle/>
                    <a:p>
                      <a:pPr algn="l" rtl="0" fontAlgn="ctr"/>
                      <a:r>
                        <a:rPr lang="ru-RU" sz="100" b="0" i="0" u="none" strike="noStrike">
                          <a:solidFill>
                            <a:srgbClr val="FFFFFF"/>
                          </a:solidFill>
                          <a:effectLst/>
                          <a:latin typeface="Arial" panose="020B0604020202020204" pitchFamily="34" charset="0"/>
                        </a:rPr>
                        <a:t>Вимога 3.2. Постійне підвищення професійного рівня і педагогічної майстерності педагогічних працівників</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00" b="0" i="0" u="none" strike="noStrike">
                          <a:solidFill>
                            <a:srgbClr val="000000"/>
                          </a:solidFill>
                          <a:effectLst/>
                          <a:latin typeface="Arial" panose="020B0604020202020204" pitchFamily="34" charset="0"/>
                        </a:rPr>
                        <a:t>Рівень(число)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00" b="0" i="0" u="none" strike="noStrike">
                          <a:solidFill>
                            <a:srgbClr val="000000"/>
                          </a:solidFill>
                          <a:effectLst/>
                          <a:latin typeface="Arial" panose="020B0604020202020204" pitchFamily="34" charset="0"/>
                        </a:rPr>
                        <a:t>Високий</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00" b="0" i="0" u="none" strike="noStrike">
                          <a:solidFill>
                            <a:srgbClr val="000000"/>
                          </a:solidFill>
                          <a:effectLst/>
                          <a:latin typeface="Arial" panose="020B0604020202020204" pitchFamily="34" charset="0"/>
                        </a:rPr>
                        <a:t>Достатній</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00" b="0" i="0" u="none" strike="noStrike">
                          <a:solidFill>
                            <a:srgbClr val="000000"/>
                          </a:solidFill>
                          <a:effectLst/>
                          <a:latin typeface="Arial" panose="020B0604020202020204" pitchFamily="34" charset="0"/>
                        </a:rPr>
                        <a:t>ВП</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00" b="0" i="0" u="none" strike="noStrike">
                          <a:solidFill>
                            <a:srgbClr val="000000"/>
                          </a:solidFill>
                          <a:effectLst/>
                          <a:latin typeface="Arial" panose="020B0604020202020204" pitchFamily="34" charset="0"/>
                        </a:rPr>
                        <a:t>Низький</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129292581"/>
                  </a:ext>
                </a:extLst>
              </a:tr>
              <a:tr h="0">
                <a:tc>
                  <a:txBody>
                    <a:bodyPr/>
                    <a:lstStyle/>
                    <a:p>
                      <a:pPr algn="l" rtl="0" fontAlgn="ctr"/>
                      <a:r>
                        <a:rPr lang="ru-RU" sz="100" b="0" i="0" u="none" strike="noStrike">
                          <a:solidFill>
                            <a:srgbClr val="000000"/>
                          </a:solidFill>
                          <a:effectLst/>
                          <a:latin typeface="Arial" panose="020B0604020202020204" pitchFamily="34" charset="0"/>
                        </a:rPr>
                        <a:t>Критерій 3.2.1.Педагогічні працівники забезпечують власний професійний розвиток і підвищення кваліфікації, у тому числі щодо методик роботи з особами з особливими освітніми потребами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2028382"/>
                  </a:ext>
                </a:extLst>
              </a:tr>
              <a:tr h="0">
                <a:tc>
                  <a:txBody>
                    <a:bodyPr/>
                    <a:lstStyle/>
                    <a:p>
                      <a:pPr algn="l" rtl="0" fontAlgn="ctr"/>
                      <a:r>
                        <a:rPr lang="ru-RU" sz="100" b="0" i="0" u="none" strike="noStrike">
                          <a:solidFill>
                            <a:srgbClr val="000000"/>
                          </a:solidFill>
                          <a:effectLst/>
                          <a:latin typeface="Arial" panose="020B0604020202020204" pitchFamily="34" charset="0"/>
                        </a:rPr>
                        <a:t>Критерій 3.2.2. Педагогічні працівники здійснюють інноваційну освітню діяльність, беруть участь в освітніх проєктах, залучаються до роботи як освітні експерти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2,889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dirty="0">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24264320"/>
                  </a:ext>
                </a:extLst>
              </a:tr>
            </a:tbl>
          </a:graphicData>
        </a:graphic>
      </p:graphicFrame>
      <p:graphicFrame>
        <p:nvGraphicFramePr>
          <p:cNvPr id="5" name="Таблица 4">
            <a:extLst>
              <a:ext uri="{FF2B5EF4-FFF2-40B4-BE49-F238E27FC236}">
                <a16:creationId xmlns:a16="http://schemas.microsoft.com/office/drawing/2014/main" id="{7B2244AB-DAAC-444C-85EB-46241177D402}"/>
              </a:ext>
            </a:extLst>
          </p:cNvPr>
          <p:cNvGraphicFramePr>
            <a:graphicFrameLocks noGrp="1"/>
          </p:cNvGraphicFramePr>
          <p:nvPr>
            <p:extLst>
              <p:ext uri="{D42A27DB-BD31-4B8C-83A1-F6EECF244321}">
                <p14:modId xmlns:p14="http://schemas.microsoft.com/office/powerpoint/2010/main" val="1045981202"/>
              </p:ext>
            </p:extLst>
          </p:nvPr>
        </p:nvGraphicFramePr>
        <p:xfrm>
          <a:off x="378373" y="1250730"/>
          <a:ext cx="11161986" cy="5505450"/>
        </p:xfrm>
        <a:graphic>
          <a:graphicData uri="http://schemas.openxmlformats.org/drawingml/2006/table">
            <a:tbl>
              <a:tblPr/>
              <a:tblGrid>
                <a:gridCol w="4795320">
                  <a:extLst>
                    <a:ext uri="{9D8B030D-6E8A-4147-A177-3AD203B41FA5}">
                      <a16:colId xmlns:a16="http://schemas.microsoft.com/office/drawing/2014/main" val="2937718158"/>
                    </a:ext>
                  </a:extLst>
                </a:gridCol>
                <a:gridCol w="961773">
                  <a:extLst>
                    <a:ext uri="{9D8B030D-6E8A-4147-A177-3AD203B41FA5}">
                      <a16:colId xmlns:a16="http://schemas.microsoft.com/office/drawing/2014/main" val="2872020447"/>
                    </a:ext>
                  </a:extLst>
                </a:gridCol>
                <a:gridCol w="1286880">
                  <a:extLst>
                    <a:ext uri="{9D8B030D-6E8A-4147-A177-3AD203B41FA5}">
                      <a16:colId xmlns:a16="http://schemas.microsoft.com/office/drawing/2014/main" val="1998300530"/>
                    </a:ext>
                  </a:extLst>
                </a:gridCol>
                <a:gridCol w="1815177">
                  <a:extLst>
                    <a:ext uri="{9D8B030D-6E8A-4147-A177-3AD203B41FA5}">
                      <a16:colId xmlns:a16="http://schemas.microsoft.com/office/drawing/2014/main" val="3206274597"/>
                    </a:ext>
                  </a:extLst>
                </a:gridCol>
                <a:gridCol w="1151418">
                  <a:extLst>
                    <a:ext uri="{9D8B030D-6E8A-4147-A177-3AD203B41FA5}">
                      <a16:colId xmlns:a16="http://schemas.microsoft.com/office/drawing/2014/main" val="3068654787"/>
                    </a:ext>
                  </a:extLst>
                </a:gridCol>
                <a:gridCol w="1151418">
                  <a:extLst>
                    <a:ext uri="{9D8B030D-6E8A-4147-A177-3AD203B41FA5}">
                      <a16:colId xmlns:a16="http://schemas.microsoft.com/office/drawing/2014/main" val="4151838910"/>
                    </a:ext>
                  </a:extLst>
                </a:gridCol>
              </a:tblGrid>
              <a:tr h="953645">
                <a:tc>
                  <a:txBody>
                    <a:bodyPr/>
                    <a:lstStyle/>
                    <a:p>
                      <a:pPr algn="l" rtl="0" fontAlgn="ctr"/>
                      <a:r>
                        <a:rPr lang="ru-RU" sz="2400" b="0" i="0" u="none" strike="noStrike">
                          <a:solidFill>
                            <a:srgbClr val="FFFFFF"/>
                          </a:solidFill>
                          <a:effectLst/>
                          <a:latin typeface="Times New Roman" panose="02020603050405020304" pitchFamily="18" charset="0"/>
                          <a:cs typeface="Times New Roman" panose="02020603050405020304" pitchFamily="18" charset="0"/>
                        </a:rPr>
                        <a:t>Вимога 3.2. Постійне підвищення професійного рівня і педагогічної майстерності педагогічних працівників</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2400" b="0" i="0" u="none" strike="noStrike">
                          <a:solidFill>
                            <a:srgbClr val="000000"/>
                          </a:solidFill>
                          <a:effectLst/>
                          <a:latin typeface="Times New Roman" panose="02020603050405020304" pitchFamily="18" charset="0"/>
                          <a:cs typeface="Times New Roman" panose="02020603050405020304" pitchFamily="18" charset="0"/>
                        </a:rPr>
                        <a:t>Рівень(число)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2400" b="0" i="0" u="none" strike="noStrike">
                          <a:solidFill>
                            <a:srgbClr val="000000"/>
                          </a:solidFill>
                          <a:effectLst/>
                          <a:latin typeface="Times New Roman" panose="02020603050405020304" pitchFamily="18" charset="0"/>
                          <a:cs typeface="Times New Roman" panose="02020603050405020304" pitchFamily="18" charset="0"/>
                        </a:rPr>
                        <a:t>Високий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2400" b="0" i="0" u="none" strike="noStrike">
                          <a:solidFill>
                            <a:srgbClr val="000000"/>
                          </a:solidFill>
                          <a:effectLst/>
                          <a:latin typeface="Times New Roman" panose="02020603050405020304" pitchFamily="18" charset="0"/>
                          <a:cs typeface="Times New Roman" panose="02020603050405020304" pitchFamily="18" charset="0"/>
                        </a:rPr>
                        <a:t>Достатній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2400" b="0" i="0" u="none" strike="noStrike">
                          <a:solidFill>
                            <a:srgbClr val="000000"/>
                          </a:solidFill>
                          <a:effectLst/>
                          <a:latin typeface="Times New Roman" panose="02020603050405020304" pitchFamily="18" charset="0"/>
                          <a:cs typeface="Times New Roman" panose="02020603050405020304" pitchFamily="18" charset="0"/>
                        </a:rPr>
                        <a:t>ВП</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2400" b="0" i="0" u="none" strike="noStrike">
                          <a:solidFill>
                            <a:srgbClr val="000000"/>
                          </a:solidFill>
                          <a:effectLst/>
                          <a:latin typeface="Times New Roman" panose="02020603050405020304" pitchFamily="18" charset="0"/>
                          <a:cs typeface="Times New Roman" panose="02020603050405020304" pitchFamily="18" charset="0"/>
                        </a:rPr>
                        <a:t>Низький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9303990"/>
                  </a:ext>
                </a:extLst>
              </a:tr>
              <a:tr h="1782902">
                <a:tc>
                  <a:txBody>
                    <a:bodyPr/>
                    <a:lstStyle/>
                    <a:p>
                      <a:pPr algn="l" rtl="0" fontAlgn="ct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3.2.1.Педагогічні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забезпечують</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власний</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професійний</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розвиток</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і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підвищення</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кваліфікації</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у тому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числі</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щодо</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методик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роботи</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з особами з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особливими</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освітніми</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потребами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2400" b="0" i="0" u="none" strike="noStrike" dirty="0">
                          <a:solidFill>
                            <a:srgbClr val="000000"/>
                          </a:solidFill>
                          <a:effectLst/>
                          <a:latin typeface="Times New Roman" panose="02020603050405020304" pitchFamily="18" charset="0"/>
                          <a:cs typeface="Times New Roman" panose="02020603050405020304" pitchFamily="18" charset="0"/>
                        </a:rPr>
                        <a:t>3</a:t>
                      </a:r>
                      <a:endParaRPr lang="uk-UA" sz="2400" b="0" i="0" u="none" strike="noStrike" dirty="0">
                        <a:solidFill>
                          <a:srgbClr val="000000"/>
                        </a:solidFill>
                        <a:effectLst/>
                        <a:latin typeface="Times New Roman" panose="02020603050405020304" pitchFamily="18" charset="0"/>
                        <a:cs typeface="Times New Roman" panose="02020603050405020304" pitchFamily="18" charset="0"/>
                      </a:endParaRPr>
                    </a:p>
                    <a:p>
                      <a:pPr algn="ctr" rtl="0" fontAlgn="ctr"/>
                      <a:r>
                        <a:rPr lang="uk-UA" sz="2400" b="0" i="0" u="none" strike="noStrike" dirty="0">
                          <a:solidFill>
                            <a:srgbClr val="FF0000"/>
                          </a:solidFill>
                          <a:effectLst/>
                          <a:latin typeface="Times New Roman" panose="02020603050405020304" pitchFamily="18" charset="0"/>
                          <a:cs typeface="Times New Roman" panose="02020603050405020304" pitchFamily="18" charset="0"/>
                        </a:rPr>
                        <a:t>(було 3.333)</a:t>
                      </a:r>
                      <a:endParaRPr lang="ru-UA" sz="24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24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24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24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24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80116649"/>
                  </a:ext>
                </a:extLst>
              </a:tr>
              <a:tr h="1782902">
                <a:tc>
                  <a:txBody>
                    <a:bodyPr/>
                    <a:lstStyle/>
                    <a:p>
                      <a:pPr algn="l" rtl="0" fontAlgn="ct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3.2.2.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здійснюють</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інноваційну</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освітню</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діяльність</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беруть</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участь в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освітніх</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проєктах</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залучаються</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до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роботи</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як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освітні</a:t>
                      </a:r>
                      <a:r>
                        <a:rPr lang="ru-RU" sz="24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000000"/>
                          </a:solidFill>
                          <a:effectLst/>
                          <a:latin typeface="Times New Roman" panose="02020603050405020304" pitchFamily="18" charset="0"/>
                          <a:cs typeface="Times New Roman" panose="02020603050405020304" pitchFamily="18" charset="0"/>
                        </a:rPr>
                        <a:t>експерти</a:t>
                      </a:r>
                      <a:endParaRPr lang="ru-RU"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2400" b="0" i="0" u="none" strike="noStrike">
                          <a:solidFill>
                            <a:srgbClr val="000000"/>
                          </a:solidFill>
                          <a:effectLst/>
                          <a:latin typeface="Times New Roman" panose="02020603050405020304" pitchFamily="18" charset="0"/>
                          <a:cs typeface="Times New Roman" panose="02020603050405020304" pitchFamily="18" charset="0"/>
                        </a:rPr>
                        <a:t>2,889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24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24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24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24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51482039"/>
                  </a:ext>
                </a:extLst>
              </a:tr>
            </a:tbl>
          </a:graphicData>
        </a:graphic>
      </p:graphicFrame>
      <p:sp>
        <p:nvSpPr>
          <p:cNvPr id="6" name="TextBox 5">
            <a:extLst>
              <a:ext uri="{FF2B5EF4-FFF2-40B4-BE49-F238E27FC236}">
                <a16:creationId xmlns:a16="http://schemas.microsoft.com/office/drawing/2014/main" id="{F716051C-DA86-4942-A92B-5A60DEB9E098}"/>
              </a:ext>
            </a:extLst>
          </p:cNvPr>
          <p:cNvSpPr txBox="1"/>
          <p:nvPr/>
        </p:nvSpPr>
        <p:spPr>
          <a:xfrm>
            <a:off x="3920359" y="178675"/>
            <a:ext cx="4687614" cy="584775"/>
          </a:xfrm>
          <a:prstGeom prst="rect">
            <a:avLst/>
          </a:prstGeom>
          <a:noFill/>
        </p:spPr>
        <p:txBody>
          <a:bodyPr wrap="square" rtlCol="0">
            <a:spAutoFit/>
          </a:bodyPr>
          <a:lstStyle/>
          <a:p>
            <a:r>
              <a:rPr lang="uk-UA" sz="3200" b="1" dirty="0">
                <a:solidFill>
                  <a:srgbClr val="FF0000"/>
                </a:solidFill>
                <a:latin typeface="Times New Roman" panose="02020603050405020304" pitchFamily="18" charset="0"/>
                <a:cs typeface="Times New Roman" panose="02020603050405020304" pitchFamily="18" charset="0"/>
              </a:rPr>
              <a:t>Вимога 3.2.</a:t>
            </a:r>
            <a:endParaRPr lang="ru-UA" dirty="0">
              <a:solidFill>
                <a:srgbClr val="FF0000"/>
              </a:solidFill>
            </a:endParaRPr>
          </a:p>
        </p:txBody>
      </p:sp>
    </p:spTree>
    <p:extLst>
      <p:ext uri="{BB962C8B-B14F-4D97-AF65-F5344CB8AC3E}">
        <p14:creationId xmlns:p14="http://schemas.microsoft.com/office/powerpoint/2010/main" val="174315654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CF4C6EC-45C6-4A91-9F4E-96255C29367C}"/>
              </a:ext>
            </a:extLst>
          </p:cNvPr>
          <p:cNvSpPr>
            <a:spLocks noGrp="1"/>
          </p:cNvSpPr>
          <p:nvPr>
            <p:ph type="title"/>
          </p:nvPr>
        </p:nvSpPr>
        <p:spPr/>
        <p:txBody>
          <a:bodyPr/>
          <a:lstStyle/>
          <a:p>
            <a:endParaRPr lang="ru-UA"/>
          </a:p>
        </p:txBody>
      </p:sp>
      <p:graphicFrame>
        <p:nvGraphicFramePr>
          <p:cNvPr id="4" name="Объект 3">
            <a:extLst>
              <a:ext uri="{FF2B5EF4-FFF2-40B4-BE49-F238E27FC236}">
                <a16:creationId xmlns:a16="http://schemas.microsoft.com/office/drawing/2014/main" id="{9DCA1921-E002-4949-B605-CDFF711D9341}"/>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1874391956"/>
                    </a:ext>
                  </a:extLst>
                </a:gridCol>
                <a:gridCol w="25400">
                  <a:extLst>
                    <a:ext uri="{9D8B030D-6E8A-4147-A177-3AD203B41FA5}">
                      <a16:colId xmlns:a16="http://schemas.microsoft.com/office/drawing/2014/main" val="4074083405"/>
                    </a:ext>
                  </a:extLst>
                </a:gridCol>
              </a:tblGrid>
              <a:tr h="0">
                <a:tc gridSpan="2">
                  <a:txBody>
                    <a:bodyPr/>
                    <a:lstStyle/>
                    <a:p>
                      <a:pPr algn="ctr" rtl="0" fontAlgn="ctr"/>
                      <a:r>
                        <a:rPr lang="ru-RU" sz="100" b="1" i="0" u="none" strike="noStrike">
                          <a:solidFill>
                            <a:srgbClr val="FFFFFF"/>
                          </a:solidFill>
                          <a:effectLst/>
                          <a:latin typeface="Tahoma" panose="020B0604030504040204" pitchFamily="34" charset="0"/>
                        </a:rPr>
                        <a:t>Узагальнююча інформація. Форма вивчення документації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636384019"/>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00" b="0" i="0" u="none" strike="noStrike">
                          <a:solidFill>
                            <a:srgbClr val="000000"/>
                          </a:solidFill>
                          <a:effectLst/>
                          <a:latin typeface="Tahoma" panose="020B0604030504040204" pitchFamily="34" charset="0"/>
                        </a:rPr>
                        <a:t>Відповідь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827236113"/>
                  </a:ext>
                </a:extLst>
              </a:tr>
              <a:tr h="0">
                <a:tc>
                  <a:txBody>
                    <a:bodyPr/>
                    <a:lstStyle/>
                    <a:p>
                      <a:pPr algn="l" rtl="0" fontAlgn="t"/>
                      <a:r>
                        <a:rPr lang="ru-RU" sz="100" b="0" i="0" u="none" strike="noStrike">
                          <a:solidFill>
                            <a:srgbClr val="FFFFFF"/>
                          </a:solidFill>
                          <a:effectLst/>
                          <a:latin typeface="Tahoma" panose="020B0604030504040204" pitchFamily="34" charset="0"/>
                        </a:rPr>
                        <a:t>2. Особові справи педагогічних працівників: наявність документів про підвищення кваліфікації відповідно до річного плану підвищення кваліфікації педагогічних працівників:</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так, в усіх педагогічних працівників</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350716128"/>
                  </a:ext>
                </a:extLst>
              </a:tr>
              <a:tr h="0">
                <a:tc>
                  <a:txBody>
                    <a:bodyPr/>
                    <a:lstStyle/>
                    <a:p>
                      <a:pPr algn="l" rtl="0" fontAlgn="t"/>
                      <a:r>
                        <a:rPr lang="ru-RU" sz="100" b="0" i="0" u="none" strike="noStrike">
                          <a:solidFill>
                            <a:srgbClr val="FFFFFF"/>
                          </a:solidFill>
                          <a:effectLst/>
                          <a:latin typeface="Tahoma" panose="020B0604030504040204" pitchFamily="34" charset="0"/>
                        </a:rPr>
                        <a:t>3. Особові справи педагогічних працівників: наявність документів про підвищення кваліфікації поза межами плану підвищення кваліфікації педагогічних працівників на відповідний рік:</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dirty="0" err="1">
                          <a:solidFill>
                            <a:srgbClr val="000000"/>
                          </a:solidFill>
                          <a:effectLst/>
                          <a:latin typeface="Tahoma" panose="020B0604030504040204" pitchFamily="34" charset="0"/>
                        </a:rPr>
                        <a:t>менше</a:t>
                      </a:r>
                      <a:r>
                        <a:rPr lang="ru-RU" sz="100" b="0" i="0" u="none" strike="noStrike" dirty="0">
                          <a:solidFill>
                            <a:srgbClr val="000000"/>
                          </a:solidFill>
                          <a:effectLst/>
                          <a:latin typeface="Tahoma" panose="020B0604030504040204" pitchFamily="34" charset="0"/>
                        </a:rPr>
                        <a:t> 40 % пед. </a:t>
                      </a:r>
                      <a:r>
                        <a:rPr lang="ru-RU" sz="100" b="0" i="0" u="none" strike="noStrike" dirty="0" err="1">
                          <a:solidFill>
                            <a:srgbClr val="000000"/>
                          </a:solidFill>
                          <a:effectLst/>
                          <a:latin typeface="Tahoma" panose="020B0604030504040204" pitchFamily="34" charset="0"/>
                        </a:rPr>
                        <a:t>працівників</a:t>
                      </a:r>
                      <a:endParaRPr lang="ru-RU" sz="100" b="0" i="0" u="none" strike="noStrike" dirty="0">
                        <a:solidFill>
                          <a:srgbClr val="000000"/>
                        </a:solidFill>
                        <a:effectLst/>
                        <a:latin typeface="Tahoma" panose="020B060403050404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932293497"/>
                  </a:ext>
                </a:extLst>
              </a:tr>
            </a:tbl>
          </a:graphicData>
        </a:graphic>
      </p:graphicFrame>
      <p:graphicFrame>
        <p:nvGraphicFramePr>
          <p:cNvPr id="5" name="Таблица 4">
            <a:extLst>
              <a:ext uri="{FF2B5EF4-FFF2-40B4-BE49-F238E27FC236}">
                <a16:creationId xmlns:a16="http://schemas.microsoft.com/office/drawing/2014/main" id="{0D7108D0-7401-45FF-99B1-5C5362B9FEC4}"/>
              </a:ext>
            </a:extLst>
          </p:cNvPr>
          <p:cNvGraphicFramePr>
            <a:graphicFrameLocks noGrp="1"/>
          </p:cNvGraphicFramePr>
          <p:nvPr>
            <p:extLst>
              <p:ext uri="{D42A27DB-BD31-4B8C-83A1-F6EECF244321}">
                <p14:modId xmlns:p14="http://schemas.microsoft.com/office/powerpoint/2010/main" val="454341496"/>
              </p:ext>
            </p:extLst>
          </p:nvPr>
        </p:nvGraphicFramePr>
        <p:xfrm>
          <a:off x="422603" y="1690571"/>
          <a:ext cx="4853589" cy="3908655"/>
        </p:xfrm>
        <a:graphic>
          <a:graphicData uri="http://schemas.openxmlformats.org/drawingml/2006/table">
            <a:tbl>
              <a:tblPr/>
              <a:tblGrid>
                <a:gridCol w="3139665">
                  <a:extLst>
                    <a:ext uri="{9D8B030D-6E8A-4147-A177-3AD203B41FA5}">
                      <a16:colId xmlns:a16="http://schemas.microsoft.com/office/drawing/2014/main" val="1608260416"/>
                    </a:ext>
                  </a:extLst>
                </a:gridCol>
                <a:gridCol w="1713924">
                  <a:extLst>
                    <a:ext uri="{9D8B030D-6E8A-4147-A177-3AD203B41FA5}">
                      <a16:colId xmlns:a16="http://schemas.microsoft.com/office/drawing/2014/main" val="3221295900"/>
                    </a:ext>
                  </a:extLst>
                </a:gridCol>
              </a:tblGrid>
              <a:tr h="475795">
                <a:tc gridSpan="2">
                  <a:txBody>
                    <a:bodyPr/>
                    <a:lstStyle/>
                    <a:p>
                      <a:pPr algn="ctr" rtl="0" fontAlgn="ct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Узагальнююча</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інформація</a:t>
                      </a:r>
                      <a:r>
                        <a:rPr lang="ru-RU" sz="1600" b="1" i="0" u="none" strike="noStrike" dirty="0">
                          <a:solidFill>
                            <a:schemeClr val="tx1"/>
                          </a:solidFill>
                          <a:effectLst/>
                          <a:latin typeface="Times New Roman" panose="02020603050405020304" pitchFamily="18" charset="0"/>
                          <a:cs typeface="Times New Roman" panose="02020603050405020304" pitchFamily="18" charset="0"/>
                        </a:rPr>
                        <a:t>. Форма </a:t>
                      </a:r>
                      <a:r>
                        <a:rPr lang="ru-RU" sz="1600" b="1" i="0" u="none" strike="noStrike" dirty="0" err="1">
                          <a:solidFill>
                            <a:schemeClr val="tx1"/>
                          </a:solidFill>
                          <a:effectLst/>
                          <a:latin typeface="Times New Roman" panose="02020603050405020304" pitchFamily="18" charset="0"/>
                          <a:cs typeface="Times New Roman" panose="02020603050405020304" pitchFamily="18" charset="0"/>
                        </a:rPr>
                        <a:t>вивчення</a:t>
                      </a:r>
                      <a:r>
                        <a:rPr lang="ru-RU" sz="1600" b="1" i="0" u="none" strike="noStrike" dirty="0">
                          <a:solidFill>
                            <a:schemeClr val="tx1"/>
                          </a:solidFill>
                          <a:effectLst/>
                          <a:latin typeface="Times New Roman" panose="02020603050405020304" pitchFamily="18" charset="0"/>
                          <a:cs typeface="Times New Roman" panose="02020603050405020304" pitchFamily="18" charset="0"/>
                        </a:rPr>
                        <a:t> </a:t>
                      </a:r>
                      <a:r>
                        <a:rPr lang="ru-RU" sz="1600" b="1" i="0" u="none" strike="noStrike" dirty="0" err="1">
                          <a:solidFill>
                            <a:schemeClr val="tx1"/>
                          </a:solidFill>
                          <a:effectLst/>
                          <a:latin typeface="Times New Roman" panose="02020603050405020304" pitchFamily="18" charset="0"/>
                          <a:cs typeface="Times New Roman" panose="02020603050405020304" pitchFamily="18" charset="0"/>
                        </a:rPr>
                        <a:t>документації</a:t>
                      </a:r>
                      <a:endParaRPr lang="ru-RU" sz="1600" b="1" i="0" u="none" strike="noStrike" dirty="0">
                        <a:solidFill>
                          <a:schemeClr val="tx1"/>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1962165970"/>
                  </a:ext>
                </a:extLst>
              </a:tr>
              <a:tr h="475795">
                <a:tc>
                  <a:txBody>
                    <a:bodyPr/>
                    <a:lstStyle/>
                    <a:p>
                      <a:pPr algn="l" rtl="0" fontAlgn="ctr"/>
                      <a:r>
                        <a:rPr lang="ru-RU" sz="1600" b="0" i="0" u="none" strike="noStrike">
                          <a:solidFill>
                            <a:srgbClr val="FFFFFF"/>
                          </a:solidFill>
                          <a:effectLst/>
                          <a:latin typeface="Times New Roman" panose="02020603050405020304" pitchFamily="18" charset="0"/>
                          <a:cs typeface="Times New Roman" panose="02020603050405020304" pitchFamily="18" charset="0"/>
                        </a:rPr>
                        <a:t>Питання</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600" b="0" i="0" u="none" strike="noStrike">
                          <a:solidFill>
                            <a:srgbClr val="000000"/>
                          </a:solidFill>
                          <a:effectLst/>
                          <a:latin typeface="Times New Roman" panose="02020603050405020304" pitchFamily="18" charset="0"/>
                          <a:cs typeface="Times New Roman" panose="02020603050405020304" pitchFamily="18" charset="0"/>
                        </a:rPr>
                        <a:t>Відповідь</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240624112"/>
                  </a:ext>
                </a:extLst>
              </a:tr>
              <a:tr h="1469415">
                <a:tc>
                  <a:txBody>
                    <a:bodyPr/>
                    <a:lstStyle/>
                    <a:p>
                      <a:pPr algn="l" rtl="0" fontAlgn="t"/>
                      <a:r>
                        <a:rPr lang="ru-RU" sz="1600" b="0" i="0" u="none" strike="noStrike" dirty="0">
                          <a:solidFill>
                            <a:srgbClr val="FFFFFF"/>
                          </a:solidFill>
                          <a:effectLst/>
                          <a:latin typeface="Times New Roman" panose="02020603050405020304" pitchFamily="18" charset="0"/>
                          <a:cs typeface="Times New Roman" panose="02020603050405020304" pitchFamily="18" charset="0"/>
                        </a:rPr>
                        <a:t>2. 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Особові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справи</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педагогічних</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працівників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наявність</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документів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про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підвищення</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кваліфікації</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відповідно</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до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річного</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плану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підвищення</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кваліфікації</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педагогічних</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працівників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600" b="0" i="0" u="none" strike="noStrike">
                          <a:solidFill>
                            <a:srgbClr val="000000"/>
                          </a:solidFill>
                          <a:effectLst/>
                          <a:latin typeface="Times New Roman" panose="02020603050405020304" pitchFamily="18" charset="0"/>
                          <a:cs typeface="Times New Roman" panose="02020603050405020304" pitchFamily="18" charset="0"/>
                        </a:rPr>
                        <a:t>так, в усіх педагогічних працівників</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936664076"/>
                  </a:ext>
                </a:extLst>
              </a:tr>
              <a:tr h="1469415">
                <a:tc>
                  <a:txBody>
                    <a:bodyPr/>
                    <a:lstStyle/>
                    <a:p>
                      <a:pPr algn="l" rtl="0" fontAlgn="t"/>
                      <a:r>
                        <a:rPr lang="ru-RU" sz="1600" b="0" i="0" u="none" strike="noStrike" dirty="0">
                          <a:solidFill>
                            <a:srgbClr val="FFFFFF"/>
                          </a:solidFill>
                          <a:effectLst/>
                          <a:latin typeface="Times New Roman" panose="02020603050405020304" pitchFamily="18" charset="0"/>
                          <a:cs typeface="Times New Roman" panose="02020603050405020304" pitchFamily="18" charset="0"/>
                        </a:rPr>
                        <a:t>3. 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Особові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справи</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педагогічних</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працівників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наявність</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документів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про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підвищення</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кваліфікації</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поза межами плану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підвищення</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кваліфікації</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педагогічних</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працівників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на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відповідний</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рік</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менше</a:t>
                      </a:r>
                      <a:r>
                        <a:rPr lang="ru-RU" sz="1600" b="0" i="0" u="none" strike="noStrike" dirty="0">
                          <a:solidFill>
                            <a:srgbClr val="000000"/>
                          </a:solidFill>
                          <a:effectLst/>
                          <a:latin typeface="Times New Roman" panose="02020603050405020304" pitchFamily="18" charset="0"/>
                          <a:cs typeface="Times New Roman" panose="02020603050405020304" pitchFamily="18" charset="0"/>
                        </a:rPr>
                        <a:t> 40 % пед. </a:t>
                      </a:r>
                      <a:r>
                        <a:rPr lang="ru-RU" sz="1600" b="0" i="0" u="none" strike="noStrike" dirty="0" err="1">
                          <a:solidFill>
                            <a:srgbClr val="000000"/>
                          </a:solidFill>
                          <a:effectLst/>
                          <a:latin typeface="Times New Roman" panose="02020603050405020304" pitchFamily="18" charset="0"/>
                          <a:cs typeface="Times New Roman" panose="02020603050405020304" pitchFamily="18" charset="0"/>
                        </a:rPr>
                        <a:t>працівників</a:t>
                      </a:r>
                      <a:endParaRPr lang="ru-RU" sz="16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639073972"/>
                  </a:ext>
                </a:extLst>
              </a:tr>
            </a:tbl>
          </a:graphicData>
        </a:graphic>
      </p:graphicFrame>
      <p:sp>
        <p:nvSpPr>
          <p:cNvPr id="6" name="TextBox 5">
            <a:extLst>
              <a:ext uri="{FF2B5EF4-FFF2-40B4-BE49-F238E27FC236}">
                <a16:creationId xmlns:a16="http://schemas.microsoft.com/office/drawing/2014/main" id="{BACD8FF2-5A71-4916-8248-F86EE1411923}"/>
              </a:ext>
            </a:extLst>
          </p:cNvPr>
          <p:cNvSpPr txBox="1"/>
          <p:nvPr/>
        </p:nvSpPr>
        <p:spPr>
          <a:xfrm>
            <a:off x="609600" y="157656"/>
            <a:ext cx="11414234" cy="1323439"/>
          </a:xfrm>
          <a:prstGeom prst="rect">
            <a:avLst/>
          </a:prstGeom>
          <a:noFill/>
        </p:spPr>
        <p:txBody>
          <a:bodyPr wrap="square" rtlCol="0">
            <a:spAutoFit/>
          </a:bodyPr>
          <a:lstStyle/>
          <a:p>
            <a:r>
              <a:rPr lang="uk-UA" sz="3200" b="1" dirty="0">
                <a:solidFill>
                  <a:srgbClr val="FF0000"/>
                </a:solidFill>
                <a:latin typeface="Times New Roman" panose="02020603050405020304" pitchFamily="18" charset="0"/>
                <a:cs typeface="Times New Roman" panose="02020603050405020304" pitchFamily="18" charset="0"/>
              </a:rPr>
              <a:t>Критерій 3.2.1</a:t>
            </a:r>
            <a:r>
              <a:rPr lang="uk-UA" dirty="0"/>
              <a:t>.</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забезпечують</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власний</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професійний</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розвиток</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і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підвищення</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кваліфікації</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у тому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числі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щодо</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методик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роботи</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з особами з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особливими</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освітніми</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потребами</a:t>
            </a:r>
            <a:endParaRPr lang="ru-UA" dirty="0">
              <a:solidFill>
                <a:srgbClr val="FF0000"/>
              </a:solidFill>
            </a:endParaRPr>
          </a:p>
        </p:txBody>
      </p:sp>
      <p:pic>
        <p:nvPicPr>
          <p:cNvPr id="7"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5537581" y="2068944"/>
            <a:ext cx="6035680" cy="4019102"/>
          </a:xfrm>
          <a:prstGeom prst="rect">
            <a:avLst/>
          </a:prstGeom>
          <a:noFill/>
        </p:spPr>
      </p:pic>
      <p:sp>
        <p:nvSpPr>
          <p:cNvPr id="8" name="TextBox 7">
            <a:extLst>
              <a:ext uri="{FF2B5EF4-FFF2-40B4-BE49-F238E27FC236}">
                <a16:creationId xmlns:a16="http://schemas.microsoft.com/office/drawing/2014/main" id="{15C3A313-A94E-4C24-A686-7378C65514A9}"/>
              </a:ext>
            </a:extLst>
          </p:cNvPr>
          <p:cNvSpPr txBox="1"/>
          <p:nvPr/>
        </p:nvSpPr>
        <p:spPr>
          <a:xfrm>
            <a:off x="5959366" y="1303283"/>
            <a:ext cx="5810031" cy="400110"/>
          </a:xfrm>
          <a:prstGeom prst="rect">
            <a:avLst/>
          </a:prstGeom>
          <a:noFill/>
        </p:spPr>
        <p:txBody>
          <a:bodyPr wrap="square" rtlCol="0">
            <a:spAutoFit/>
          </a:bodyPr>
          <a:lstStyle/>
          <a:p>
            <a:pPr algn="ctr"/>
            <a:r>
              <a:rPr lang="uk-UA" sz="2000" b="1" dirty="0">
                <a:latin typeface="Times New Roman" panose="02020603050405020304" pitchFamily="18" charset="0"/>
                <a:cs typeface="Times New Roman" panose="02020603050405020304" pitchFamily="18" charset="0"/>
              </a:rPr>
              <a:t>Результати анкетування  педпрацівників</a:t>
            </a:r>
            <a:endParaRPr lang="ru-UA" sz="20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600642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4628A05-DF0F-433A-AB15-9F9ACDABC9DB}"/>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E969E3F5-7978-4860-9BE0-B8684C2053F2}"/>
              </a:ext>
            </a:extLst>
          </p:cNvPr>
          <p:cNvSpPr>
            <a:spLocks noGrp="1"/>
          </p:cNvSpPr>
          <p:nvPr>
            <p:ph idx="1"/>
          </p:nvPr>
        </p:nvSpPr>
        <p:spPr/>
        <p:txBody>
          <a:bodyPr/>
          <a:lstStyle/>
          <a:p>
            <a:endParaRPr lang="ru-UA"/>
          </a:p>
        </p:txBody>
      </p:sp>
      <p:pic>
        <p:nvPicPr>
          <p:cNvPr id="4" name="Picture 2">
            <a:extLst>
              <a:ext uri="{FF2B5EF4-FFF2-40B4-BE49-F238E27FC236}">
                <a16:creationId xmlns:a16="http://schemas.microsoft.com/office/drawing/2014/main" id="{00000000-0008-0000-0000-000002040000}"/>
              </a:ext>
            </a:extLst>
          </p:cNvPr>
          <p:cNvPicPr>
            <a:picLocks noChangeAspect="1" noChangeArrowheads="1"/>
          </p:cNvPicPr>
          <p:nvPr/>
        </p:nvPicPr>
        <p:blipFill>
          <a:blip r:embed="rId2" cstate="print"/>
          <a:srcRect/>
          <a:stretch>
            <a:fillRect/>
          </a:stretch>
        </p:blipFill>
        <p:spPr>
          <a:xfrm>
            <a:off x="872357" y="1284434"/>
            <a:ext cx="11016639" cy="5179428"/>
          </a:xfrm>
          <a:prstGeom prst="rect">
            <a:avLst/>
          </a:prstGeom>
          <a:noFill/>
        </p:spPr>
      </p:pic>
      <p:sp>
        <p:nvSpPr>
          <p:cNvPr id="5" name="Стрелка: вниз 4">
            <a:extLst>
              <a:ext uri="{FF2B5EF4-FFF2-40B4-BE49-F238E27FC236}">
                <a16:creationId xmlns:a16="http://schemas.microsoft.com/office/drawing/2014/main" id="{66CA31FA-9D11-443F-A55F-5F40EAF4C15D}"/>
              </a:ext>
            </a:extLst>
          </p:cNvPr>
          <p:cNvSpPr/>
          <p:nvPr/>
        </p:nvSpPr>
        <p:spPr>
          <a:xfrm>
            <a:off x="2555913" y="2743200"/>
            <a:ext cx="264405" cy="4186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6" name="Стрелка: вниз 5">
            <a:extLst>
              <a:ext uri="{FF2B5EF4-FFF2-40B4-BE49-F238E27FC236}">
                <a16:creationId xmlns:a16="http://schemas.microsoft.com/office/drawing/2014/main" id="{C8132A3B-66CA-42A0-AFBF-E21155E02579}"/>
              </a:ext>
            </a:extLst>
          </p:cNvPr>
          <p:cNvSpPr/>
          <p:nvPr/>
        </p:nvSpPr>
        <p:spPr>
          <a:xfrm>
            <a:off x="3876101" y="3874148"/>
            <a:ext cx="264405" cy="4186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7" name="Стрелка: вниз 6">
            <a:extLst>
              <a:ext uri="{FF2B5EF4-FFF2-40B4-BE49-F238E27FC236}">
                <a16:creationId xmlns:a16="http://schemas.microsoft.com/office/drawing/2014/main" id="{E121FD1F-7DE5-4D39-8EE0-33B51A2A9247}"/>
              </a:ext>
            </a:extLst>
          </p:cNvPr>
          <p:cNvSpPr/>
          <p:nvPr/>
        </p:nvSpPr>
        <p:spPr>
          <a:xfrm>
            <a:off x="4581180" y="4823552"/>
            <a:ext cx="264405" cy="41864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8" name="Стрелка: вверх 7">
            <a:extLst>
              <a:ext uri="{FF2B5EF4-FFF2-40B4-BE49-F238E27FC236}">
                <a16:creationId xmlns:a16="http://schemas.microsoft.com/office/drawing/2014/main" id="{137F5E81-5296-43E8-92BD-85FD26B6FF11}"/>
              </a:ext>
            </a:extLst>
          </p:cNvPr>
          <p:cNvSpPr/>
          <p:nvPr/>
        </p:nvSpPr>
        <p:spPr>
          <a:xfrm>
            <a:off x="6006102" y="2016086"/>
            <a:ext cx="363556" cy="936433"/>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28932102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7CDB3C9-68C4-430A-95F7-2BDBADC95E1D}"/>
              </a:ext>
            </a:extLst>
          </p:cNvPr>
          <p:cNvSpPr>
            <a:spLocks noGrp="1"/>
          </p:cNvSpPr>
          <p:nvPr>
            <p:ph type="title"/>
          </p:nvPr>
        </p:nvSpPr>
        <p:spPr/>
        <p:txBody>
          <a:bodyPr/>
          <a:lstStyle/>
          <a:p>
            <a:endParaRPr lang="ru-UA"/>
          </a:p>
        </p:txBody>
      </p:sp>
      <p:graphicFrame>
        <p:nvGraphicFramePr>
          <p:cNvPr id="6" name="Объект 5">
            <a:extLst>
              <a:ext uri="{FF2B5EF4-FFF2-40B4-BE49-F238E27FC236}">
                <a16:creationId xmlns:a16="http://schemas.microsoft.com/office/drawing/2014/main" id="{A15E3BFD-78F6-4C55-8EB5-80B6385560B5}"/>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1209159586"/>
                    </a:ext>
                  </a:extLst>
                </a:gridCol>
                <a:gridCol w="25400">
                  <a:extLst>
                    <a:ext uri="{9D8B030D-6E8A-4147-A177-3AD203B41FA5}">
                      <a16:colId xmlns:a16="http://schemas.microsoft.com/office/drawing/2014/main" val="3623306730"/>
                    </a:ext>
                  </a:extLst>
                </a:gridCol>
              </a:tblGrid>
              <a:tr h="0">
                <a:tc gridSpan="2">
                  <a:txBody>
                    <a:bodyPr/>
                    <a:lstStyle/>
                    <a:p>
                      <a:pPr algn="ctr" rtl="0" fontAlgn="ctr"/>
                      <a:r>
                        <a:rPr lang="ru-RU" sz="100" b="1" i="0" u="none" strike="noStrike">
                          <a:solidFill>
                            <a:srgbClr val="FFFFFF"/>
                          </a:solidFill>
                          <a:effectLst/>
                          <a:latin typeface="Tahoma" panose="020B0604030504040204" pitchFamily="34" charset="0"/>
                        </a:rPr>
                        <a:t>Узагальнююча інформація. Форма вивчення документації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3906186822"/>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00" b="0" i="0" u="none" strike="noStrike">
                          <a:solidFill>
                            <a:srgbClr val="000000"/>
                          </a:solidFill>
                          <a:effectLst/>
                          <a:latin typeface="Tahoma" panose="020B0604030504040204" pitchFamily="34" charset="0"/>
                        </a:rPr>
                        <a:t>Відповідь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353326966"/>
                  </a:ext>
                </a:extLst>
              </a:tr>
              <a:tr h="0">
                <a:tc>
                  <a:txBody>
                    <a:bodyPr/>
                    <a:lstStyle/>
                    <a:p>
                      <a:pPr algn="l" rtl="0" fontAlgn="t"/>
                      <a:r>
                        <a:rPr lang="ru-RU" sz="100" b="0" i="0" u="none" strike="noStrike">
                          <a:solidFill>
                            <a:srgbClr val="FFFFFF"/>
                          </a:solidFill>
                          <a:effectLst/>
                          <a:latin typeface="Tahoma" panose="020B0604030504040204" pitchFamily="34" charset="0"/>
                        </a:rPr>
                        <a:t>2. Особові справи педагогічних працівників: наявність документів про підвищення кваліфікації відповідно до річного плану підвищення кваліфікації педагогічних працівників:</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так, в усіх педагогічних працівників</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912601041"/>
                  </a:ext>
                </a:extLst>
              </a:tr>
              <a:tr h="0">
                <a:tc>
                  <a:txBody>
                    <a:bodyPr/>
                    <a:lstStyle/>
                    <a:p>
                      <a:pPr algn="l" rtl="0" fontAlgn="t"/>
                      <a:r>
                        <a:rPr lang="ru-RU" sz="100" b="0" i="0" u="none" strike="noStrike">
                          <a:solidFill>
                            <a:srgbClr val="FFFFFF"/>
                          </a:solidFill>
                          <a:effectLst/>
                          <a:latin typeface="Tahoma" panose="020B0604030504040204" pitchFamily="34" charset="0"/>
                        </a:rPr>
                        <a:t>3. Особові справи педагогічних працівників: наявність документів про підвищення кваліфікації поза межами плану підвищення кваліфікації педагогічних працівників на відповідний рік:</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dirty="0" err="1">
                          <a:solidFill>
                            <a:srgbClr val="000000"/>
                          </a:solidFill>
                          <a:effectLst/>
                          <a:latin typeface="Tahoma" panose="020B0604030504040204" pitchFamily="34" charset="0"/>
                        </a:rPr>
                        <a:t>менше</a:t>
                      </a:r>
                      <a:r>
                        <a:rPr lang="ru-RU" sz="100" b="0" i="0" u="none" strike="noStrike" dirty="0">
                          <a:solidFill>
                            <a:srgbClr val="000000"/>
                          </a:solidFill>
                          <a:effectLst/>
                          <a:latin typeface="Tahoma" panose="020B0604030504040204" pitchFamily="34" charset="0"/>
                        </a:rPr>
                        <a:t> 40 % пед. </a:t>
                      </a:r>
                      <a:r>
                        <a:rPr lang="ru-RU" sz="100" b="0" i="0" u="none" strike="noStrike" dirty="0" err="1">
                          <a:solidFill>
                            <a:srgbClr val="000000"/>
                          </a:solidFill>
                          <a:effectLst/>
                          <a:latin typeface="Tahoma" panose="020B0604030504040204" pitchFamily="34" charset="0"/>
                        </a:rPr>
                        <a:t>працівників</a:t>
                      </a:r>
                      <a:endParaRPr lang="ru-RU" sz="100" b="0" i="0" u="none" strike="noStrike" dirty="0">
                        <a:solidFill>
                          <a:srgbClr val="000000"/>
                        </a:solidFill>
                        <a:effectLst/>
                        <a:latin typeface="Tahoma" panose="020B060403050404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515636662"/>
                  </a:ext>
                </a:extLst>
              </a:tr>
            </a:tbl>
          </a:graphicData>
        </a:graphic>
      </p:graphicFrame>
      <p:sp>
        <p:nvSpPr>
          <p:cNvPr id="5" name="TextBox 4">
            <a:extLst>
              <a:ext uri="{FF2B5EF4-FFF2-40B4-BE49-F238E27FC236}">
                <a16:creationId xmlns:a16="http://schemas.microsoft.com/office/drawing/2014/main" id="{2FE6B889-54B9-4189-B743-95EC78E63966}"/>
              </a:ext>
            </a:extLst>
          </p:cNvPr>
          <p:cNvSpPr txBox="1"/>
          <p:nvPr/>
        </p:nvSpPr>
        <p:spPr>
          <a:xfrm>
            <a:off x="-262758" y="210207"/>
            <a:ext cx="12381186" cy="1446550"/>
          </a:xfrm>
          <a:prstGeom prst="rect">
            <a:avLst/>
          </a:prstGeom>
          <a:noFill/>
        </p:spPr>
        <p:txBody>
          <a:bodyPr wrap="square" rtlCol="0">
            <a:spAutoFit/>
          </a:bodyPr>
          <a:lstStyle/>
          <a:p>
            <a:pPr algn="ctr"/>
            <a:r>
              <a:rPr lang="uk-UA" sz="3200" b="1" dirty="0">
                <a:solidFill>
                  <a:srgbClr val="FF0000"/>
                </a:solidFill>
                <a:latin typeface="Times New Roman" panose="02020603050405020304" pitchFamily="18" charset="0"/>
                <a:cs typeface="Times New Roman" panose="02020603050405020304" pitchFamily="18" charset="0"/>
              </a:rPr>
              <a:t>Критерій 3.2.2</a:t>
            </a:r>
            <a:r>
              <a:rPr lang="uk-UA" dirty="0"/>
              <a:t>.</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здійснюють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інноваційну</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освітню</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діяльність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беруть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участь в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освітніх</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проєктах</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залучаються</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до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роботи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як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освітні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експерти</a:t>
            </a:r>
            <a:r>
              <a:rPr lang="uk-UA" sz="2800" dirty="0">
                <a:latin typeface="Times New Roman" panose="02020603050405020304" pitchFamily="18" charset="0"/>
                <a:cs typeface="Times New Roman" panose="02020603050405020304" pitchFamily="18" charset="0"/>
              </a:rPr>
              <a:t>. </a:t>
            </a:r>
            <a:endParaRPr lang="ru-UA" dirty="0">
              <a:latin typeface="Times New Roman" panose="02020603050405020304" pitchFamily="18" charset="0"/>
              <a:cs typeface="Times New Roman" panose="02020603050405020304" pitchFamily="18" charset="0"/>
            </a:endParaRPr>
          </a:p>
        </p:txBody>
      </p:sp>
      <p:graphicFrame>
        <p:nvGraphicFramePr>
          <p:cNvPr id="9" name="Таблица 8">
            <a:extLst>
              <a:ext uri="{FF2B5EF4-FFF2-40B4-BE49-F238E27FC236}">
                <a16:creationId xmlns:a16="http://schemas.microsoft.com/office/drawing/2014/main" id="{5A4EA763-533C-42A1-A0ED-DAA1DB159CF9}"/>
              </a:ext>
            </a:extLst>
          </p:cNvPr>
          <p:cNvGraphicFramePr>
            <a:graphicFrameLocks noGrp="1"/>
          </p:cNvGraphicFramePr>
          <p:nvPr>
            <p:extLst>
              <p:ext uri="{D42A27DB-BD31-4B8C-83A1-F6EECF244321}">
                <p14:modId xmlns:p14="http://schemas.microsoft.com/office/powerpoint/2010/main" val="2371479981"/>
              </p:ext>
            </p:extLst>
          </p:nvPr>
        </p:nvGraphicFramePr>
        <p:xfrm>
          <a:off x="73572" y="1615115"/>
          <a:ext cx="5286705" cy="5144040"/>
        </p:xfrm>
        <a:graphic>
          <a:graphicData uri="http://schemas.openxmlformats.org/drawingml/2006/table">
            <a:tbl>
              <a:tblPr/>
              <a:tblGrid>
                <a:gridCol w="3579712">
                  <a:extLst>
                    <a:ext uri="{9D8B030D-6E8A-4147-A177-3AD203B41FA5}">
                      <a16:colId xmlns:a16="http://schemas.microsoft.com/office/drawing/2014/main" val="1366122731"/>
                    </a:ext>
                  </a:extLst>
                </a:gridCol>
                <a:gridCol w="1706993">
                  <a:extLst>
                    <a:ext uri="{9D8B030D-6E8A-4147-A177-3AD203B41FA5}">
                      <a16:colId xmlns:a16="http://schemas.microsoft.com/office/drawing/2014/main" val="3738991695"/>
                    </a:ext>
                  </a:extLst>
                </a:gridCol>
              </a:tblGrid>
              <a:tr h="475128">
                <a:tc gridSpan="2">
                  <a:txBody>
                    <a:bodyPr/>
                    <a:lstStyle/>
                    <a:p>
                      <a:pPr algn="ctr" rtl="0" fontAlgn="ct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Узагальнююча</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інформація</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Форма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вивчення</a:t>
                      </a:r>
                      <a:r>
                        <a:rPr lang="ru-RU" sz="16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1" i="0" u="none" strike="noStrike" dirty="0" err="1">
                          <a:solidFill>
                            <a:srgbClr val="FFFFFF"/>
                          </a:solidFill>
                          <a:effectLst/>
                          <a:latin typeface="Times New Roman" panose="02020603050405020304" pitchFamily="18" charset="0"/>
                          <a:cs typeface="Times New Roman" panose="02020603050405020304" pitchFamily="18" charset="0"/>
                        </a:rPr>
                        <a:t>документації</a:t>
                      </a:r>
                      <a:endParaRPr lang="ru-RU" sz="16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4096702860"/>
                  </a:ext>
                </a:extLst>
              </a:tr>
              <a:tr h="475128">
                <a:tc>
                  <a:txBody>
                    <a:bodyPr/>
                    <a:lstStyle/>
                    <a:p>
                      <a:pPr algn="l" rtl="0" fontAlgn="ct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Питання</a:t>
                      </a:r>
                      <a:endParaRPr lang="ru-RU" sz="16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600" b="0" i="0" u="none" strike="noStrike">
                          <a:solidFill>
                            <a:srgbClr val="000000"/>
                          </a:solidFill>
                          <a:effectLst/>
                          <a:latin typeface="Times New Roman" panose="02020603050405020304" pitchFamily="18" charset="0"/>
                          <a:cs typeface="Times New Roman" panose="02020603050405020304" pitchFamily="18" charset="0"/>
                        </a:rPr>
                        <a:t>Відповідь</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214510414"/>
                  </a:ext>
                </a:extLst>
              </a:tr>
              <a:tr h="742072">
                <a:tc>
                  <a:txBody>
                    <a:bodyPr/>
                    <a:lstStyle/>
                    <a:p>
                      <a:pPr algn="l" rtl="0" fontAlgn="t"/>
                      <a:r>
                        <a:rPr lang="ru-RU" sz="1600" b="0" i="0" u="none" strike="noStrike" dirty="0">
                          <a:solidFill>
                            <a:srgbClr val="FFFFFF"/>
                          </a:solidFill>
                          <a:effectLst/>
                          <a:latin typeface="Times New Roman" panose="02020603050405020304" pitchFamily="18" charset="0"/>
                          <a:cs typeface="Times New Roman" panose="02020603050405020304" pitchFamily="18" charset="0"/>
                        </a:rPr>
                        <a:t>4.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Накази</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з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основної</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діяльності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про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реалізацію</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на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базі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закладу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освіти</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експерименту</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проєкту</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на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всеукраїнському</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або</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регіональному</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рівнях</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600" b="0" i="0" u="none" strike="noStrike">
                          <a:solidFill>
                            <a:srgbClr val="000000"/>
                          </a:solidFill>
                          <a:effectLst/>
                          <a:latin typeface="Times New Roman" panose="02020603050405020304" pitchFamily="18" charset="0"/>
                          <a:cs typeface="Times New Roman" panose="02020603050405020304" pitchFamily="18" charset="0"/>
                        </a:rPr>
                        <a:t>ні</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228776664"/>
                  </a:ext>
                </a:extLst>
              </a:tr>
              <a:tr h="1104714">
                <a:tc>
                  <a:txBody>
                    <a:bodyPr/>
                    <a:lstStyle/>
                    <a:p>
                      <a:pPr algn="l" rtl="0" fontAlgn="t"/>
                      <a:r>
                        <a:rPr lang="ru-RU" sz="1600" b="0" i="0" u="none" strike="noStrike" dirty="0">
                          <a:solidFill>
                            <a:srgbClr val="FFFFFF"/>
                          </a:solidFill>
                          <a:effectLst/>
                          <a:latin typeface="Times New Roman" panose="02020603050405020304" pitchFamily="18" charset="0"/>
                          <a:cs typeface="Times New Roman" panose="02020603050405020304" pitchFamily="18" charset="0"/>
                        </a:rPr>
                        <a:t>5.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Наявність</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Програми</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експерименту</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проєкту</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що</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містить</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заходи,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спрямовані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на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здійснення</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завдань</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строки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їх</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виконання</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та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опис</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кінцевого</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результату:</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600" b="0" i="0" u="none" strike="noStrike">
                          <a:solidFill>
                            <a:srgbClr val="000000"/>
                          </a:solidFill>
                          <a:effectLst/>
                          <a:latin typeface="Times New Roman" panose="02020603050405020304" pitchFamily="18" charset="0"/>
                          <a:cs typeface="Times New Roman" panose="02020603050405020304" pitchFamily="18" charset="0"/>
                        </a:rPr>
                        <a:t>ні</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668384684"/>
                  </a:ext>
                </a:extLst>
              </a:tr>
              <a:tr h="742072">
                <a:tc>
                  <a:txBody>
                    <a:bodyPr/>
                    <a:lstStyle/>
                    <a:p>
                      <a:pPr algn="l" rtl="0" fontAlgn="t"/>
                      <a:r>
                        <a:rPr lang="ru-RU" sz="1600" b="0" i="0" u="none" strike="noStrike" dirty="0">
                          <a:solidFill>
                            <a:srgbClr val="FFFFFF"/>
                          </a:solidFill>
                          <a:effectLst/>
                          <a:latin typeface="Times New Roman" panose="02020603050405020304" pitchFamily="18" charset="0"/>
                          <a:cs typeface="Times New Roman" panose="02020603050405020304" pitchFamily="18" charset="0"/>
                        </a:rPr>
                        <a:t>6. Журнал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реєстрації</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вхідної</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документації</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наявність</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листів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наказів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тощо</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щодо</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участі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педагогів</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в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експертній</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600" b="0" i="0" u="none" strike="noStrike" dirty="0" err="1">
                          <a:solidFill>
                            <a:srgbClr val="FFFFFF"/>
                          </a:solidFill>
                          <a:effectLst/>
                          <a:latin typeface="Times New Roman" panose="02020603050405020304" pitchFamily="18" charset="0"/>
                          <a:cs typeface="Times New Roman" panose="02020603050405020304" pitchFamily="18" charset="0"/>
                        </a:rPr>
                        <a:t>діяльності</a:t>
                      </a:r>
                      <a:r>
                        <a:rPr lang="ru-RU" sz="1600" b="0" i="0" u="none" strike="noStrike" dirty="0">
                          <a:solidFill>
                            <a:srgbClr val="FFFFFF"/>
                          </a:solidFill>
                          <a:effectLst/>
                          <a:latin typeface="Times New Roman" panose="02020603050405020304" pitchFamily="18" charset="0"/>
                          <a:cs typeface="Times New Roman" panose="02020603050405020304" pitchFamily="18" charset="0"/>
                        </a:rPr>
                        <a: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600" b="0" i="0" u="none" strike="noStrike">
                          <a:solidFill>
                            <a:srgbClr val="000000"/>
                          </a:solidFill>
                          <a:effectLst/>
                          <a:latin typeface="Times New Roman" panose="02020603050405020304" pitchFamily="18" charset="0"/>
                          <a:cs typeface="Times New Roman" panose="02020603050405020304" pitchFamily="18" charset="0"/>
                        </a:rPr>
                        <a:t>так</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883453369"/>
                  </a:ext>
                </a:extLst>
              </a:tr>
              <a:tr h="742072">
                <a:tc>
                  <a:txBody>
                    <a:bodyPr/>
                    <a:lstStyle/>
                    <a:p>
                      <a:pPr algn="l" rtl="0" fontAlgn="t"/>
                      <a:r>
                        <a:rPr lang="ru-RU" sz="1600" b="0" i="0" u="none" strike="noStrike">
                          <a:solidFill>
                            <a:srgbClr val="FFFFFF"/>
                          </a:solidFill>
                          <a:effectLst/>
                          <a:latin typeface="Times New Roman" panose="02020603050405020304" pitchFamily="18" charset="0"/>
                          <a:cs typeface="Times New Roman" panose="02020603050405020304" pitchFamily="18" charset="0"/>
                        </a:rPr>
                        <a:t>7. Особові справи педагогічних працівників: наявність сертифікатів на здійснення експертної діяльності:</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600" b="0" i="0" u="none" strike="noStrike" dirty="0">
                          <a:solidFill>
                            <a:srgbClr val="000000"/>
                          </a:solidFill>
                          <a:effectLst/>
                          <a:latin typeface="Times New Roman" panose="02020603050405020304" pitchFamily="18" charset="0"/>
                          <a:cs typeface="Times New Roman" panose="02020603050405020304" pitchFamily="18" charset="0"/>
                        </a:rPr>
                        <a:t>так</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108243682"/>
                  </a:ext>
                </a:extLst>
              </a:tr>
            </a:tbl>
          </a:graphicData>
        </a:graphic>
      </p:graphicFrame>
      <p:pic>
        <p:nvPicPr>
          <p:cNvPr id="10"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5677856" y="2039007"/>
            <a:ext cx="6514144" cy="4650428"/>
          </a:xfrm>
          <a:prstGeom prst="rect">
            <a:avLst/>
          </a:prstGeom>
          <a:noFill/>
        </p:spPr>
      </p:pic>
      <p:sp>
        <p:nvSpPr>
          <p:cNvPr id="11" name="Знак ''минус'' 10">
            <a:extLst>
              <a:ext uri="{FF2B5EF4-FFF2-40B4-BE49-F238E27FC236}">
                <a16:creationId xmlns:a16="http://schemas.microsoft.com/office/drawing/2014/main" id="{A72E3836-946D-4970-B265-1D6B483AD9B9}"/>
              </a:ext>
            </a:extLst>
          </p:cNvPr>
          <p:cNvSpPr/>
          <p:nvPr/>
        </p:nvSpPr>
        <p:spPr>
          <a:xfrm>
            <a:off x="7480453" y="4373696"/>
            <a:ext cx="947451" cy="583894"/>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12" name="Знак ''плюс'' 11">
            <a:extLst>
              <a:ext uri="{FF2B5EF4-FFF2-40B4-BE49-F238E27FC236}">
                <a16:creationId xmlns:a16="http://schemas.microsoft.com/office/drawing/2014/main" id="{E6203448-D09E-41C1-99FC-0249114B2154}"/>
              </a:ext>
            </a:extLst>
          </p:cNvPr>
          <p:cNvSpPr/>
          <p:nvPr/>
        </p:nvSpPr>
        <p:spPr>
          <a:xfrm>
            <a:off x="8912646" y="3429000"/>
            <a:ext cx="616944" cy="746393"/>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3" name="TextBox 2">
            <a:extLst>
              <a:ext uri="{FF2B5EF4-FFF2-40B4-BE49-F238E27FC236}">
                <a16:creationId xmlns:a16="http://schemas.microsoft.com/office/drawing/2014/main" id="{4F1B2A27-7559-4C56-B12E-73FA6900E8C8}"/>
              </a:ext>
            </a:extLst>
          </p:cNvPr>
          <p:cNvSpPr txBox="1"/>
          <p:nvPr/>
        </p:nvSpPr>
        <p:spPr>
          <a:xfrm>
            <a:off x="6390290" y="1615115"/>
            <a:ext cx="5801710" cy="369332"/>
          </a:xfrm>
          <a:prstGeom prst="rect">
            <a:avLst/>
          </a:prstGeom>
          <a:noFill/>
        </p:spPr>
        <p:txBody>
          <a:bodyPr wrap="square" rtlCol="0">
            <a:spAutoFit/>
          </a:bodyPr>
          <a:lstStyle/>
          <a:p>
            <a:r>
              <a:rPr lang="uk-UA" sz="1800" dirty="0">
                <a:latin typeface="Times New Roman" panose="02020603050405020304" pitchFamily="18" charset="0"/>
                <a:cs typeface="Times New Roman" panose="02020603050405020304" pitchFamily="18" charset="0"/>
              </a:rPr>
              <a:t>Анкетування педпрацівників</a:t>
            </a:r>
            <a:endParaRPr lang="ru-UA" dirty="0"/>
          </a:p>
        </p:txBody>
      </p:sp>
    </p:spTree>
    <p:extLst>
      <p:ext uri="{BB962C8B-B14F-4D97-AF65-F5344CB8AC3E}">
        <p14:creationId xmlns:p14="http://schemas.microsoft.com/office/powerpoint/2010/main" val="371693448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7D4A4B8E-D4E1-4751-9319-4066CC31AB60}"/>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1729CAA3-017A-4EBC-BF54-1719EB3A537E}"/>
              </a:ext>
            </a:extLst>
          </p:cNvPr>
          <p:cNvSpPr>
            <a:spLocks noGrp="1"/>
          </p:cNvSpPr>
          <p:nvPr>
            <p:ph idx="1"/>
          </p:nvPr>
        </p:nvSpPr>
        <p:spPr/>
        <p:txBody>
          <a:bodyPr/>
          <a:lstStyle/>
          <a:p>
            <a:endParaRPr lang="ru-UA" dirty="0"/>
          </a:p>
        </p:txBody>
      </p:sp>
      <p:pic>
        <p:nvPicPr>
          <p:cNvPr id="4" name="Picture 2">
            <a:extLst>
              <a:ext uri="{FF2B5EF4-FFF2-40B4-BE49-F238E27FC236}">
                <a16:creationId xmlns:a16="http://schemas.microsoft.com/office/drawing/2014/main" id="{00000000-0008-0000-0000-000002040000}"/>
              </a:ext>
            </a:extLst>
          </p:cNvPr>
          <p:cNvPicPr>
            <a:picLocks noChangeAspect="1" noChangeArrowheads="1"/>
          </p:cNvPicPr>
          <p:nvPr/>
        </p:nvPicPr>
        <p:blipFill>
          <a:blip r:embed="rId2" cstate="print"/>
          <a:srcRect/>
          <a:stretch>
            <a:fillRect/>
          </a:stretch>
        </p:blipFill>
        <p:spPr>
          <a:xfrm>
            <a:off x="265924" y="903891"/>
            <a:ext cx="11340662" cy="5954109"/>
          </a:xfrm>
          <a:prstGeom prst="rect">
            <a:avLst/>
          </a:prstGeom>
          <a:noFill/>
        </p:spPr>
      </p:pic>
      <p:sp>
        <p:nvSpPr>
          <p:cNvPr id="5" name="Знак ''минус'' 4">
            <a:extLst>
              <a:ext uri="{FF2B5EF4-FFF2-40B4-BE49-F238E27FC236}">
                <a16:creationId xmlns:a16="http://schemas.microsoft.com/office/drawing/2014/main" id="{EE4E899B-ECBF-4150-88E3-317B497AB3A6}"/>
              </a:ext>
            </a:extLst>
          </p:cNvPr>
          <p:cNvSpPr/>
          <p:nvPr/>
        </p:nvSpPr>
        <p:spPr>
          <a:xfrm>
            <a:off x="4682169" y="4649118"/>
            <a:ext cx="1101686" cy="555845"/>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6" name="Знак ''минус'' 5">
            <a:extLst>
              <a:ext uri="{FF2B5EF4-FFF2-40B4-BE49-F238E27FC236}">
                <a16:creationId xmlns:a16="http://schemas.microsoft.com/office/drawing/2014/main" id="{8EFF6A09-D71A-43BD-A194-CA6B2CEE8EB5}"/>
              </a:ext>
            </a:extLst>
          </p:cNvPr>
          <p:cNvSpPr/>
          <p:nvPr/>
        </p:nvSpPr>
        <p:spPr>
          <a:xfrm>
            <a:off x="4682169" y="2614259"/>
            <a:ext cx="1101686" cy="555845"/>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7" name="Знак ''минус'' 6">
            <a:extLst>
              <a:ext uri="{FF2B5EF4-FFF2-40B4-BE49-F238E27FC236}">
                <a16:creationId xmlns:a16="http://schemas.microsoft.com/office/drawing/2014/main" id="{EE06144E-C69D-495B-8CA1-83DCAD229662}"/>
              </a:ext>
            </a:extLst>
          </p:cNvPr>
          <p:cNvSpPr/>
          <p:nvPr/>
        </p:nvSpPr>
        <p:spPr>
          <a:xfrm>
            <a:off x="2510010" y="4801518"/>
            <a:ext cx="1101686" cy="555845"/>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8" name="Знак ''плюс'' 7">
            <a:extLst>
              <a:ext uri="{FF2B5EF4-FFF2-40B4-BE49-F238E27FC236}">
                <a16:creationId xmlns:a16="http://schemas.microsoft.com/office/drawing/2014/main" id="{8098F43F-4FC5-4450-AC4A-DCC1EF47868C}"/>
              </a:ext>
            </a:extLst>
          </p:cNvPr>
          <p:cNvSpPr/>
          <p:nvPr/>
        </p:nvSpPr>
        <p:spPr>
          <a:xfrm>
            <a:off x="3128790" y="3029639"/>
            <a:ext cx="1189822" cy="1189821"/>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24285361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6951B7E-8F2F-4B89-AB01-9D03DB2D0D9F}"/>
              </a:ext>
            </a:extLst>
          </p:cNvPr>
          <p:cNvSpPr>
            <a:spLocks noGrp="1"/>
          </p:cNvSpPr>
          <p:nvPr>
            <p:ph type="title"/>
          </p:nvPr>
        </p:nvSpPr>
        <p:spPr/>
        <p:txBody>
          <a:bodyPr/>
          <a:lstStyle/>
          <a:p>
            <a:endParaRPr lang="ru-UA"/>
          </a:p>
        </p:txBody>
      </p:sp>
      <p:graphicFrame>
        <p:nvGraphicFramePr>
          <p:cNvPr id="5" name="Объект 4">
            <a:extLst>
              <a:ext uri="{FF2B5EF4-FFF2-40B4-BE49-F238E27FC236}">
                <a16:creationId xmlns:a16="http://schemas.microsoft.com/office/drawing/2014/main" id="{E013B743-9DCB-4021-A461-0951BEE7B582}"/>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3394597016"/>
                    </a:ext>
                  </a:extLst>
                </a:gridCol>
                <a:gridCol w="25400">
                  <a:extLst>
                    <a:ext uri="{9D8B030D-6E8A-4147-A177-3AD203B41FA5}">
                      <a16:colId xmlns:a16="http://schemas.microsoft.com/office/drawing/2014/main" val="3698013461"/>
                    </a:ext>
                  </a:extLst>
                </a:gridCol>
                <a:gridCol w="25400">
                  <a:extLst>
                    <a:ext uri="{9D8B030D-6E8A-4147-A177-3AD203B41FA5}">
                      <a16:colId xmlns:a16="http://schemas.microsoft.com/office/drawing/2014/main" val="3709049118"/>
                    </a:ext>
                  </a:extLst>
                </a:gridCol>
                <a:gridCol w="25400">
                  <a:extLst>
                    <a:ext uri="{9D8B030D-6E8A-4147-A177-3AD203B41FA5}">
                      <a16:colId xmlns:a16="http://schemas.microsoft.com/office/drawing/2014/main" val="460386279"/>
                    </a:ext>
                  </a:extLst>
                </a:gridCol>
                <a:gridCol w="25400">
                  <a:extLst>
                    <a:ext uri="{9D8B030D-6E8A-4147-A177-3AD203B41FA5}">
                      <a16:colId xmlns:a16="http://schemas.microsoft.com/office/drawing/2014/main" val="3549178608"/>
                    </a:ext>
                  </a:extLst>
                </a:gridCol>
                <a:gridCol w="25400">
                  <a:extLst>
                    <a:ext uri="{9D8B030D-6E8A-4147-A177-3AD203B41FA5}">
                      <a16:colId xmlns:a16="http://schemas.microsoft.com/office/drawing/2014/main" val="3967741186"/>
                    </a:ext>
                  </a:extLst>
                </a:gridCol>
              </a:tblGrid>
              <a:tr h="0">
                <a:tc>
                  <a:txBody>
                    <a:bodyPr/>
                    <a:lstStyle/>
                    <a:p>
                      <a:pPr algn="l" rtl="0" fontAlgn="ctr"/>
                      <a:r>
                        <a:rPr lang="ru-RU" sz="100" b="0" i="0" u="none" strike="noStrike">
                          <a:solidFill>
                            <a:srgbClr val="FFFFFF"/>
                          </a:solidFill>
                          <a:effectLst/>
                          <a:latin typeface="Arial" panose="020B0604020202020204" pitchFamily="34" charset="0"/>
                        </a:rPr>
                        <a:t>Вимога 3.3. Налагодження співпраці з учнями, їх батьками, працівниками закладу освіти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00" b="0" i="0" u="none" strike="noStrike">
                          <a:solidFill>
                            <a:srgbClr val="000000"/>
                          </a:solidFill>
                          <a:effectLst/>
                          <a:latin typeface="Arial" panose="020B0604020202020204" pitchFamily="34" charset="0"/>
                        </a:rPr>
                        <a:t>Рівень(число)</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00" b="0" i="0" u="none" strike="noStrike">
                          <a:solidFill>
                            <a:srgbClr val="000000"/>
                          </a:solidFill>
                          <a:effectLst/>
                          <a:latin typeface="Arial" panose="020B0604020202020204" pitchFamily="34" charset="0"/>
                        </a:rPr>
                        <a:t>Високий</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00" b="0" i="0" u="none" strike="noStrike">
                          <a:solidFill>
                            <a:srgbClr val="000000"/>
                          </a:solidFill>
                          <a:effectLst/>
                          <a:latin typeface="Arial" panose="020B0604020202020204" pitchFamily="34" charset="0"/>
                        </a:rPr>
                        <a:t>Достатній</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00" b="0" i="0" u="none" strike="noStrike">
                          <a:solidFill>
                            <a:srgbClr val="000000"/>
                          </a:solidFill>
                          <a:effectLst/>
                          <a:latin typeface="Arial" panose="020B0604020202020204" pitchFamily="34" charset="0"/>
                        </a:rPr>
                        <a:t>ВП</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00" b="0" i="0" u="none" strike="noStrike">
                          <a:solidFill>
                            <a:srgbClr val="000000"/>
                          </a:solidFill>
                          <a:effectLst/>
                          <a:latin typeface="Arial" panose="020B0604020202020204" pitchFamily="34" charset="0"/>
                        </a:rPr>
                        <a:t>Низький</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374482256"/>
                  </a:ext>
                </a:extLst>
              </a:tr>
              <a:tr h="0">
                <a:tc>
                  <a:txBody>
                    <a:bodyPr/>
                    <a:lstStyle/>
                    <a:p>
                      <a:pPr algn="l" rtl="0" fontAlgn="ctr"/>
                      <a:r>
                        <a:rPr lang="ru-RU" sz="100" b="0" i="0" u="none" strike="noStrike">
                          <a:solidFill>
                            <a:srgbClr val="000000"/>
                          </a:solidFill>
                          <a:effectLst/>
                          <a:latin typeface="Arial" panose="020B0604020202020204" pitchFamily="34" charset="0"/>
                        </a:rPr>
                        <a:t>Критерій 3.3.1. Педагогічні працівники діють на засадах педагогіки партнерства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2,889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2063203"/>
                  </a:ext>
                </a:extLst>
              </a:tr>
              <a:tr h="0">
                <a:tc>
                  <a:txBody>
                    <a:bodyPr/>
                    <a:lstStyle/>
                    <a:p>
                      <a:pPr algn="l" rtl="0" fontAlgn="ctr"/>
                      <a:r>
                        <a:rPr lang="ru-RU" sz="100" b="0" i="0" u="none" strike="noStrike">
                          <a:solidFill>
                            <a:srgbClr val="000000"/>
                          </a:solidFill>
                          <a:effectLst/>
                          <a:latin typeface="Arial" panose="020B0604020202020204" pitchFamily="34" charset="0"/>
                        </a:rPr>
                        <a:t>Критерій 3.3.2. Педагогічні працівники співпрацюють з батьками учнів з питань організації освітнього процесу, забезпечують постійний зворотній зв'язок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749056213"/>
                  </a:ext>
                </a:extLst>
              </a:tr>
              <a:tr h="0">
                <a:tc>
                  <a:txBody>
                    <a:bodyPr/>
                    <a:lstStyle/>
                    <a:p>
                      <a:pPr algn="l" rtl="0" fontAlgn="ctr"/>
                      <a:r>
                        <a:rPr lang="ru-RU" sz="100" b="0" i="0" u="none" strike="noStrike">
                          <a:solidFill>
                            <a:srgbClr val="000000"/>
                          </a:solidFill>
                          <a:effectLst/>
                          <a:latin typeface="Arial" panose="020B0604020202020204" pitchFamily="34" charset="0"/>
                        </a:rPr>
                        <a:t>Критерій 3.3.3 У закладі освіти існує практика педагогічного наставництва, взаємонавчання та інших форм професійної співпраці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2,625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00" b="0" i="0" u="none" strike="noStrike">
                          <a:solidFill>
                            <a:srgbClr val="000000"/>
                          </a:solidFill>
                          <a:effectLst/>
                          <a:latin typeface="Arial" panose="020B0604020202020204" pitchFamily="34" charset="0"/>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00" b="0" i="0" u="none" strike="noStrike">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000"/>
                    </a:solidFill>
                  </a:tcPr>
                </a:tc>
                <a:tc>
                  <a:txBody>
                    <a:bodyPr/>
                    <a:lstStyle/>
                    <a:p>
                      <a:pPr algn="l" rtl="0" fontAlgn="t"/>
                      <a:r>
                        <a:rPr lang="ru-UA" sz="100" b="0" i="0" u="none" strike="noStrike" dirty="0">
                          <a:solidFill>
                            <a:srgbClr val="000000"/>
                          </a:solidFill>
                          <a:effectLst/>
                          <a:latin typeface="Arial" panose="020B0604020202020204" pitchFamily="34" charset="0"/>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32073272"/>
                  </a:ext>
                </a:extLst>
              </a:tr>
            </a:tbl>
          </a:graphicData>
        </a:graphic>
      </p:graphicFrame>
      <p:sp>
        <p:nvSpPr>
          <p:cNvPr id="4" name="TextBox 3">
            <a:extLst>
              <a:ext uri="{FF2B5EF4-FFF2-40B4-BE49-F238E27FC236}">
                <a16:creationId xmlns:a16="http://schemas.microsoft.com/office/drawing/2014/main" id="{F298A029-12D4-4286-A8E3-0E183781EEB9}"/>
              </a:ext>
            </a:extLst>
          </p:cNvPr>
          <p:cNvSpPr txBox="1"/>
          <p:nvPr/>
        </p:nvSpPr>
        <p:spPr>
          <a:xfrm>
            <a:off x="3321269" y="294290"/>
            <a:ext cx="7472855" cy="584775"/>
          </a:xfrm>
          <a:prstGeom prst="rect">
            <a:avLst/>
          </a:prstGeom>
          <a:noFill/>
        </p:spPr>
        <p:txBody>
          <a:bodyPr wrap="square" rtlCol="0">
            <a:spAutoFit/>
          </a:bodyPr>
          <a:lstStyle/>
          <a:p>
            <a:r>
              <a:rPr lang="uk-UA" sz="3200" dirty="0">
                <a:solidFill>
                  <a:srgbClr val="FF0000"/>
                </a:solidFill>
                <a:latin typeface="Times New Roman" panose="02020603050405020304" pitchFamily="18" charset="0"/>
                <a:cs typeface="Times New Roman" panose="02020603050405020304" pitchFamily="18" charset="0"/>
              </a:rPr>
              <a:t>Вимога 3.3</a:t>
            </a:r>
            <a:r>
              <a:rPr lang="uk-UA" dirty="0"/>
              <a:t>.</a:t>
            </a:r>
            <a:endParaRPr lang="ru-UA" dirty="0"/>
          </a:p>
        </p:txBody>
      </p:sp>
      <p:graphicFrame>
        <p:nvGraphicFramePr>
          <p:cNvPr id="6" name="Таблица 5">
            <a:extLst>
              <a:ext uri="{FF2B5EF4-FFF2-40B4-BE49-F238E27FC236}">
                <a16:creationId xmlns:a16="http://schemas.microsoft.com/office/drawing/2014/main" id="{2AA50DA5-CF57-4C56-98DE-EBAD98DB1765}"/>
              </a:ext>
            </a:extLst>
          </p:cNvPr>
          <p:cNvGraphicFramePr>
            <a:graphicFrameLocks noGrp="1"/>
          </p:cNvGraphicFramePr>
          <p:nvPr>
            <p:extLst>
              <p:ext uri="{D42A27DB-BD31-4B8C-83A1-F6EECF244321}">
                <p14:modId xmlns:p14="http://schemas.microsoft.com/office/powerpoint/2010/main" val="1204270992"/>
              </p:ext>
            </p:extLst>
          </p:nvPr>
        </p:nvGraphicFramePr>
        <p:xfrm>
          <a:off x="325821" y="956441"/>
          <a:ext cx="11445765" cy="5728141"/>
        </p:xfrm>
        <a:graphic>
          <a:graphicData uri="http://schemas.openxmlformats.org/drawingml/2006/table">
            <a:tbl>
              <a:tblPr/>
              <a:tblGrid>
                <a:gridCol w="4161479">
                  <a:extLst>
                    <a:ext uri="{9D8B030D-6E8A-4147-A177-3AD203B41FA5}">
                      <a16:colId xmlns:a16="http://schemas.microsoft.com/office/drawing/2014/main" val="3856620940"/>
                    </a:ext>
                  </a:extLst>
                </a:gridCol>
                <a:gridCol w="1684227">
                  <a:extLst>
                    <a:ext uri="{9D8B030D-6E8A-4147-A177-3AD203B41FA5}">
                      <a16:colId xmlns:a16="http://schemas.microsoft.com/office/drawing/2014/main" val="1241972224"/>
                    </a:ext>
                  </a:extLst>
                </a:gridCol>
                <a:gridCol w="1431595">
                  <a:extLst>
                    <a:ext uri="{9D8B030D-6E8A-4147-A177-3AD203B41FA5}">
                      <a16:colId xmlns:a16="http://schemas.microsoft.com/office/drawing/2014/main" val="1260123458"/>
                    </a:ext>
                  </a:extLst>
                </a:gridCol>
                <a:gridCol w="1389488">
                  <a:extLst>
                    <a:ext uri="{9D8B030D-6E8A-4147-A177-3AD203B41FA5}">
                      <a16:colId xmlns:a16="http://schemas.microsoft.com/office/drawing/2014/main" val="350750594"/>
                    </a:ext>
                  </a:extLst>
                </a:gridCol>
                <a:gridCol w="1403524">
                  <a:extLst>
                    <a:ext uri="{9D8B030D-6E8A-4147-A177-3AD203B41FA5}">
                      <a16:colId xmlns:a16="http://schemas.microsoft.com/office/drawing/2014/main" val="4068851888"/>
                    </a:ext>
                  </a:extLst>
                </a:gridCol>
                <a:gridCol w="1375452">
                  <a:extLst>
                    <a:ext uri="{9D8B030D-6E8A-4147-A177-3AD203B41FA5}">
                      <a16:colId xmlns:a16="http://schemas.microsoft.com/office/drawing/2014/main" val="2216301487"/>
                    </a:ext>
                  </a:extLst>
                </a:gridCol>
              </a:tblGrid>
              <a:tr h="969515">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Вимога 3.3. Налагодження співпраці з учнями, їх батьками, працівниками закладу освіти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Рівень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(число)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Високий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Достатній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ВП</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Низький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8284577"/>
                  </a:ext>
                </a:extLst>
              </a:tr>
              <a:tr h="1484807">
                <a:tc>
                  <a:txBody>
                    <a:bodyPr/>
                    <a:lstStyle/>
                    <a:p>
                      <a:pPr algn="l"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3.3.1.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діють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на засадах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партнерства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2,889</a:t>
                      </a:r>
                      <a:endParaRPr lang="uk-UA" sz="1800" b="0" i="0" u="none" strike="noStrike" dirty="0">
                        <a:solidFill>
                          <a:srgbClr val="000000"/>
                        </a:solidFill>
                        <a:effectLst/>
                        <a:latin typeface="Times New Roman" panose="02020603050405020304" pitchFamily="18" charset="0"/>
                        <a:cs typeface="Times New Roman" panose="02020603050405020304" pitchFamily="18" charset="0"/>
                      </a:endParaRPr>
                    </a:p>
                    <a:p>
                      <a:pPr algn="ctr" rtl="0" fontAlgn="ctr"/>
                      <a:r>
                        <a:rPr lang="uk-UA" sz="1800" b="0" i="0" u="none" strike="noStrike" dirty="0">
                          <a:solidFill>
                            <a:srgbClr val="FF0000"/>
                          </a:solidFill>
                          <a:effectLst/>
                          <a:latin typeface="Times New Roman" panose="02020603050405020304" pitchFamily="18" charset="0"/>
                          <a:cs typeface="Times New Roman" panose="02020603050405020304" pitchFamily="18" charset="0"/>
                        </a:rPr>
                        <a:t>(було 3.444)</a:t>
                      </a:r>
                      <a:endParaRPr lang="ru-UA"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029588003"/>
                  </a:ext>
                </a:extLst>
              </a:tr>
              <a:tr h="1593452">
                <a:tc>
                  <a:txBody>
                    <a:bodyPr/>
                    <a:lstStyle/>
                    <a:p>
                      <a:pPr algn="l"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3.3.2.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співпрацюють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з батьками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з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питань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організації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освітнього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процесу</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забезпечують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постійний</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зворотній</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зв'язок</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3</a:t>
                      </a:r>
                      <a:endParaRPr lang="uk-UA" sz="1800" b="0" i="0" u="none" strike="noStrike" dirty="0">
                        <a:solidFill>
                          <a:srgbClr val="000000"/>
                        </a:solidFill>
                        <a:effectLst/>
                        <a:latin typeface="Times New Roman" panose="02020603050405020304" pitchFamily="18" charset="0"/>
                        <a:cs typeface="Times New Roman" panose="02020603050405020304" pitchFamily="18" charset="0"/>
                      </a:endParaRPr>
                    </a:p>
                    <a:p>
                      <a:pPr algn="ctr" rtl="0" fontAlgn="ctr"/>
                      <a:r>
                        <a:rPr lang="uk-UA" sz="1800" b="0" i="0" u="none" strike="noStrike" dirty="0">
                          <a:solidFill>
                            <a:srgbClr val="FF0000"/>
                          </a:solidFill>
                          <a:effectLst/>
                          <a:latin typeface="Times New Roman" panose="02020603050405020304" pitchFamily="18" charset="0"/>
                          <a:cs typeface="Times New Roman" panose="02020603050405020304" pitchFamily="18" charset="0"/>
                        </a:rPr>
                        <a:t>(було 3.5)</a:t>
                      </a:r>
                      <a:endParaRPr lang="ru-UA"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94067686"/>
                  </a:ext>
                </a:extLst>
              </a:tr>
              <a:tr h="1680367">
                <a:tc>
                  <a:txBody>
                    <a:bodyPr/>
                    <a:lstStyle/>
                    <a:p>
                      <a:pPr algn="l"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3.3.3 У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закладі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освіти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існує</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практика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педагогічного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наставництва</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взаємонавчання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інших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форм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професійної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співпраці</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2,625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000"/>
                    </a:solidFill>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672532189"/>
                  </a:ext>
                </a:extLst>
              </a:tr>
            </a:tbl>
          </a:graphicData>
        </a:graphic>
      </p:graphicFrame>
    </p:spTree>
    <p:extLst>
      <p:ext uri="{BB962C8B-B14F-4D97-AF65-F5344CB8AC3E}">
        <p14:creationId xmlns:p14="http://schemas.microsoft.com/office/powerpoint/2010/main" val="301021263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1029AFF7-9AFB-4006-B600-55870640935E}"/>
              </a:ext>
            </a:extLst>
          </p:cNvPr>
          <p:cNvSpPr>
            <a:spLocks noGrp="1"/>
          </p:cNvSpPr>
          <p:nvPr>
            <p:ph type="title"/>
          </p:nvPr>
        </p:nvSpPr>
        <p:spPr/>
        <p:txBody>
          <a:bodyPr/>
          <a:lstStyle/>
          <a:p>
            <a:endParaRPr lang="ru-UA"/>
          </a:p>
        </p:txBody>
      </p:sp>
      <p:graphicFrame>
        <p:nvGraphicFramePr>
          <p:cNvPr id="5" name="Объект 4">
            <a:extLst>
              <a:ext uri="{FF2B5EF4-FFF2-40B4-BE49-F238E27FC236}">
                <a16:creationId xmlns:a16="http://schemas.microsoft.com/office/drawing/2014/main" id="{D2A283A0-D740-49C1-A26E-31A95F790A40}"/>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3903421547"/>
                    </a:ext>
                  </a:extLst>
                </a:gridCol>
                <a:gridCol w="25400">
                  <a:extLst>
                    <a:ext uri="{9D8B030D-6E8A-4147-A177-3AD203B41FA5}">
                      <a16:colId xmlns:a16="http://schemas.microsoft.com/office/drawing/2014/main" val="1820077912"/>
                    </a:ext>
                  </a:extLst>
                </a:gridCol>
                <a:gridCol w="25400">
                  <a:extLst>
                    <a:ext uri="{9D8B030D-6E8A-4147-A177-3AD203B41FA5}">
                      <a16:colId xmlns:a16="http://schemas.microsoft.com/office/drawing/2014/main" val="964356242"/>
                    </a:ext>
                  </a:extLst>
                </a:gridCol>
                <a:gridCol w="25400">
                  <a:extLst>
                    <a:ext uri="{9D8B030D-6E8A-4147-A177-3AD203B41FA5}">
                      <a16:colId xmlns:a16="http://schemas.microsoft.com/office/drawing/2014/main" val="4017646959"/>
                    </a:ext>
                  </a:extLst>
                </a:gridCol>
              </a:tblGrid>
              <a:tr h="0">
                <a:tc gridSpan="3">
                  <a:txBody>
                    <a:bodyPr/>
                    <a:lstStyle/>
                    <a:p>
                      <a:pPr algn="ctr" rtl="0" fontAlgn="ctr"/>
                      <a:r>
                        <a:rPr lang="ru-RU" sz="100" b="1" i="0" u="none" strike="noStrike">
                          <a:solidFill>
                            <a:srgbClr val="FFFFFF"/>
                          </a:solidFill>
                          <a:effectLst/>
                          <a:latin typeface="Arial" panose="020B0604020202020204" pitchFamily="34" charset="0"/>
                        </a:rPr>
                        <a:t>Формування Педагогічними Працівниками Партнерських Взаємин з учнями</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51526148"/>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00" b="0" i="0" u="none" strike="noStrike">
                          <a:solidFill>
                            <a:srgbClr val="000000"/>
                          </a:solidFill>
                          <a:effectLst/>
                          <a:latin typeface="Tahoma" panose="020B0604030504040204" pitchFamily="34" charset="0"/>
                        </a:rPr>
                        <a:t>ні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RU" sz="100" b="0" i="0" u="none" strike="noStrike">
                          <a:solidFill>
                            <a:srgbClr val="000000"/>
                          </a:solidFill>
                          <a:effectLst/>
                          <a:latin typeface="Tahoma" panose="020B0604030504040204" pitchFamily="34" charset="0"/>
                        </a:rPr>
                        <a:t>так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3205788022"/>
                  </a:ext>
                </a:extLst>
              </a:tr>
              <a:tr h="0">
                <a:tc>
                  <a:txBody>
                    <a:bodyPr/>
                    <a:lstStyle/>
                    <a:p>
                      <a:pPr algn="l" rtl="0" fontAlgn="ctr"/>
                      <a:r>
                        <a:rPr lang="ru-RU" sz="100" b="0" i="0" u="none" strike="noStrike">
                          <a:solidFill>
                            <a:srgbClr val="FFFFFF"/>
                          </a:solidFill>
                          <a:effectLst/>
                          <a:latin typeface="Tahoma" panose="020B0604030504040204" pitchFamily="34" charset="0"/>
                        </a:rPr>
                        <a:t>10.1. проявляє доброзичливість, позитивне ставлення до учнів; спрямовує взаємини між учнями на відкрите і щире спілкування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a:solidFill>
                            <a:srgbClr val="000000"/>
                          </a:solidFill>
                          <a:effectLst/>
                          <a:latin typeface="Tahoma" panose="020B0604030504040204" pitchFamily="34" charset="0"/>
                        </a:rPr>
                        <a:t>100%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3302841951"/>
                  </a:ext>
                </a:extLst>
              </a:tr>
              <a:tr h="0">
                <a:tc>
                  <a:txBody>
                    <a:bodyPr/>
                    <a:lstStyle/>
                    <a:p>
                      <a:pPr algn="l" rtl="0" fontAlgn="ctr"/>
                      <a:r>
                        <a:rPr lang="ru-RU" sz="100" b="0" i="0" u="none" strike="noStrike">
                          <a:solidFill>
                            <a:srgbClr val="FFFFFF"/>
                          </a:solidFill>
                          <a:effectLst/>
                          <a:latin typeface="Tahoma" panose="020B0604030504040204" pitchFamily="34" charset="0"/>
                        </a:rPr>
                        <a:t>10.2. справедливо відноситься до всіх учнів; проявляє повагу до особистості, цілей, запитів та інтересів учнів; поважає гідність дитини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a:solidFill>
                            <a:srgbClr val="000000"/>
                          </a:solidFill>
                          <a:effectLst/>
                          <a:latin typeface="Tahoma" panose="020B0604030504040204" pitchFamily="34" charset="0"/>
                        </a:rPr>
                        <a:t>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3873440400"/>
                  </a:ext>
                </a:extLst>
              </a:tr>
              <a:tr h="0">
                <a:tc>
                  <a:txBody>
                    <a:bodyPr/>
                    <a:lstStyle/>
                    <a:p>
                      <a:pPr algn="l" rtl="0" fontAlgn="ctr"/>
                      <a:r>
                        <a:rPr lang="ru-RU" sz="100" b="0" i="0" u="none" strike="noStrike">
                          <a:solidFill>
                            <a:srgbClr val="FFFFFF"/>
                          </a:solidFill>
                          <a:effectLst/>
                          <a:latin typeface="Tahoma" panose="020B0604030504040204" pitchFamily="34" charset="0"/>
                        </a:rPr>
                        <a:t>10.3. мотивує учнів застосовувати власний життєвий досвід та шукати різні варіанти рішень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a:solidFill>
                            <a:srgbClr val="000000"/>
                          </a:solidFill>
                          <a:effectLst/>
                          <a:latin typeface="Tahoma" panose="020B0604030504040204" pitchFamily="34" charset="0"/>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29224064"/>
                  </a:ext>
                </a:extLst>
              </a:tr>
              <a:tr h="0">
                <a:tc>
                  <a:txBody>
                    <a:bodyPr/>
                    <a:lstStyle/>
                    <a:p>
                      <a:pPr algn="l" rtl="0" fontAlgn="ctr"/>
                      <a:r>
                        <a:rPr lang="ru-RU" sz="100" b="0" i="0" u="none" strike="noStrike">
                          <a:solidFill>
                            <a:srgbClr val="FFFFFF"/>
                          </a:solidFill>
                          <a:effectLst/>
                          <a:latin typeface="Tahoma" panose="020B0604030504040204" pitchFamily="34" charset="0"/>
                        </a:rPr>
                        <a:t>10.4. вислуховує та сприймає думки учнів, їхні погляди; заохочує лідерство, свободу, прагнення до самореалізації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a:solidFill>
                            <a:srgbClr val="000000"/>
                          </a:solidFill>
                          <a:effectLst/>
                          <a:latin typeface="Tahoma" panose="020B0604030504040204"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743451614"/>
                  </a:ext>
                </a:extLst>
              </a:tr>
              <a:tr h="0">
                <a:tc>
                  <a:txBody>
                    <a:bodyPr/>
                    <a:lstStyle/>
                    <a:p>
                      <a:pPr algn="l" rtl="0" fontAlgn="ctr"/>
                      <a:r>
                        <a:rPr lang="ru-RU" sz="100" b="0" i="0" u="none" strike="noStrike">
                          <a:solidFill>
                            <a:srgbClr val="FFFFFF"/>
                          </a:solidFill>
                          <a:effectLst/>
                          <a:latin typeface="Tahoma" panose="020B0604030504040204" pitchFamily="34" charset="0"/>
                        </a:rPr>
                        <a:t>10.5. ставиться до учнів як до рівноправних учасників освітнього процесу, спільно з учнями визначає мету/завдання/проблеми та залучає до їх  активного обговорення/розв’язання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a:solidFill>
                            <a:srgbClr val="000000"/>
                          </a:solidFill>
                          <a:effectLst/>
                          <a:latin typeface="Tahoma" panose="020B0604030504040204" pitchFamily="34" charset="0"/>
                        </a:rPr>
                        <a:t>94%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707301426"/>
                  </a:ext>
                </a:extLst>
              </a:tr>
              <a:tr h="0">
                <a:tc>
                  <a:txBody>
                    <a:bodyPr/>
                    <a:lstStyle/>
                    <a:p>
                      <a:pPr algn="l" rtl="0" fontAlgn="ctr"/>
                      <a:r>
                        <a:rPr lang="ru-RU" sz="100" b="0" i="0" u="none" strike="noStrike">
                          <a:solidFill>
                            <a:srgbClr val="FFFFFF"/>
                          </a:solidFill>
                          <a:effectLst/>
                          <a:latin typeface="Tahoma" panose="020B0604030504040204" pitchFamily="34" charset="0"/>
                        </a:rPr>
                        <a:t>10.6. формує уміння слухати, поважати думку іншого; учні співпрацюють між собою, активно взаємодіють на принципах взаємоповаги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a:solidFill>
                            <a:srgbClr val="000000"/>
                          </a:solidFill>
                          <a:effectLst/>
                          <a:latin typeface="Tahoma" panose="020B0604030504040204" pitchFamily="34" charset="0"/>
                        </a:rPr>
                        <a:t>92%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785980184"/>
                  </a:ext>
                </a:extLst>
              </a:tr>
              <a:tr h="0">
                <a:tc>
                  <a:txBody>
                    <a:bodyPr/>
                    <a:lstStyle/>
                    <a:p>
                      <a:pPr algn="l" rtl="0" fontAlgn="ctr"/>
                      <a:r>
                        <a:rPr lang="ru-RU" sz="100" b="0" i="0" u="none" strike="noStrike">
                          <a:solidFill>
                            <a:srgbClr val="FFFFFF"/>
                          </a:solidFill>
                          <a:effectLst/>
                          <a:latin typeface="Tahoma" panose="020B0604030504040204" pitchFamily="34" charset="0"/>
                        </a:rPr>
                        <a:t>10.7. робить акцент на негативних сторонах (помилках) учнів, висловлює невдоволення їхніми діями, підвищує голос, озвучує принизливі порівняння, домінує авторитарний підхід</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85%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00" b="0" i="0" u="none" strike="noStrike" dirty="0">
                          <a:solidFill>
                            <a:srgbClr val="000000"/>
                          </a:solidFill>
                          <a:effectLst/>
                          <a:latin typeface="Tahoma" panose="020B0604030504040204" pitchFamily="34" charset="0"/>
                        </a:rPr>
                        <a:t>15%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3097066697"/>
                  </a:ext>
                </a:extLst>
              </a:tr>
            </a:tbl>
          </a:graphicData>
        </a:graphic>
      </p:graphicFrame>
      <p:sp>
        <p:nvSpPr>
          <p:cNvPr id="4" name="TextBox 3">
            <a:extLst>
              <a:ext uri="{FF2B5EF4-FFF2-40B4-BE49-F238E27FC236}">
                <a16:creationId xmlns:a16="http://schemas.microsoft.com/office/drawing/2014/main" id="{4723C39B-A1FC-426F-B6A6-9395AC2965C2}"/>
              </a:ext>
            </a:extLst>
          </p:cNvPr>
          <p:cNvSpPr txBox="1"/>
          <p:nvPr/>
        </p:nvSpPr>
        <p:spPr>
          <a:xfrm>
            <a:off x="2270235" y="36"/>
            <a:ext cx="8986345" cy="1384995"/>
          </a:xfrm>
          <a:prstGeom prst="rect">
            <a:avLst/>
          </a:prstGeom>
          <a:noFill/>
        </p:spPr>
        <p:txBody>
          <a:bodyPr wrap="square" rtlCol="0">
            <a:spAutoFit/>
          </a:bodyPr>
          <a:lstStyle/>
          <a:p>
            <a:pPr algn="ctr"/>
            <a:r>
              <a:rPr lang="uk-UA" sz="2800" dirty="0">
                <a:solidFill>
                  <a:srgbClr val="FF0000"/>
                </a:solidFill>
                <a:latin typeface="Times New Roman" panose="02020603050405020304" pitchFamily="18" charset="0"/>
                <a:cs typeface="Times New Roman" panose="02020603050405020304" pitchFamily="18" charset="0"/>
              </a:rPr>
              <a:t>Критерій 3.3.1.</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діють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на засадах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педагогіки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партнерства</a:t>
            </a:r>
            <a:endParaRPr lang="uk-UA" sz="2800" dirty="0">
              <a:solidFill>
                <a:srgbClr val="FF0000"/>
              </a:solidFill>
              <a:latin typeface="Times New Roman" panose="02020603050405020304" pitchFamily="18" charset="0"/>
              <a:cs typeface="Times New Roman" panose="02020603050405020304" pitchFamily="18" charset="0"/>
            </a:endParaRPr>
          </a:p>
          <a:p>
            <a:pPr algn="ctr"/>
            <a:r>
              <a:rPr lang="uk-UA" sz="2800" dirty="0">
                <a:latin typeface="Times New Roman" panose="02020603050405020304" pitchFamily="18" charset="0"/>
                <a:cs typeface="Times New Roman" panose="02020603050405020304" pitchFamily="18" charset="0"/>
              </a:rPr>
              <a:t>Результати спостереження за навчальними заняттями</a:t>
            </a:r>
            <a:endParaRPr lang="ru-UA" sz="2800" dirty="0">
              <a:latin typeface="Times New Roman" panose="02020603050405020304" pitchFamily="18" charset="0"/>
              <a:cs typeface="Times New Roman" panose="02020603050405020304" pitchFamily="18" charset="0"/>
            </a:endParaRPr>
          </a:p>
        </p:txBody>
      </p:sp>
      <p:graphicFrame>
        <p:nvGraphicFramePr>
          <p:cNvPr id="6" name="Таблица 5">
            <a:extLst>
              <a:ext uri="{FF2B5EF4-FFF2-40B4-BE49-F238E27FC236}">
                <a16:creationId xmlns:a16="http://schemas.microsoft.com/office/drawing/2014/main" id="{CF80297E-16B2-460A-AB8E-C85D2434E2C8}"/>
              </a:ext>
            </a:extLst>
          </p:cNvPr>
          <p:cNvGraphicFramePr>
            <a:graphicFrameLocks noGrp="1"/>
          </p:cNvGraphicFramePr>
          <p:nvPr>
            <p:extLst>
              <p:ext uri="{D42A27DB-BD31-4B8C-83A1-F6EECF244321}">
                <p14:modId xmlns:p14="http://schemas.microsoft.com/office/powerpoint/2010/main" val="2582161822"/>
              </p:ext>
            </p:extLst>
          </p:nvPr>
        </p:nvGraphicFramePr>
        <p:xfrm>
          <a:off x="672662" y="1385031"/>
          <a:ext cx="11172497" cy="5360670"/>
        </p:xfrm>
        <a:graphic>
          <a:graphicData uri="http://schemas.openxmlformats.org/drawingml/2006/table">
            <a:tbl>
              <a:tblPr/>
              <a:tblGrid>
                <a:gridCol w="7024207">
                  <a:extLst>
                    <a:ext uri="{9D8B030D-6E8A-4147-A177-3AD203B41FA5}">
                      <a16:colId xmlns:a16="http://schemas.microsoft.com/office/drawing/2014/main" val="2819498453"/>
                    </a:ext>
                  </a:extLst>
                </a:gridCol>
                <a:gridCol w="2056714">
                  <a:extLst>
                    <a:ext uri="{9D8B030D-6E8A-4147-A177-3AD203B41FA5}">
                      <a16:colId xmlns:a16="http://schemas.microsoft.com/office/drawing/2014/main" val="2372539338"/>
                    </a:ext>
                  </a:extLst>
                </a:gridCol>
                <a:gridCol w="1986997">
                  <a:extLst>
                    <a:ext uri="{9D8B030D-6E8A-4147-A177-3AD203B41FA5}">
                      <a16:colId xmlns:a16="http://schemas.microsoft.com/office/drawing/2014/main" val="2929559894"/>
                    </a:ext>
                  </a:extLst>
                </a:gridCol>
                <a:gridCol w="104579">
                  <a:extLst>
                    <a:ext uri="{9D8B030D-6E8A-4147-A177-3AD203B41FA5}">
                      <a16:colId xmlns:a16="http://schemas.microsoft.com/office/drawing/2014/main" val="3125126779"/>
                    </a:ext>
                  </a:extLst>
                </a:gridCol>
              </a:tblGrid>
              <a:tr h="215900">
                <a:tc gridSpan="3">
                  <a:txBody>
                    <a:bodyPr/>
                    <a:lstStyle/>
                    <a:p>
                      <a:pPr algn="ctr" rtl="0" fontAlgn="ct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Формування</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педагогічними</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працівниками</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партнерських</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взаємин</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з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учнями</a:t>
                      </a:r>
                      <a:endParaRPr lang="ru-RU" sz="20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a:txBody>
                    <a:bodyPr/>
                    <a:lstStyle/>
                    <a:p>
                      <a:pPr algn="ctr" rtl="0" fontAlgn="t"/>
                      <a:endParaRPr lang="ru-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12700" cap="flat" cmpd="sng" algn="ctr">
                      <a:solidFill>
                        <a:srgbClr val="000000"/>
                      </a:solidFill>
                      <a:prstDash val="solid"/>
                      <a:round/>
                      <a:headEnd type="none" w="med" len="med"/>
                      <a:tailEnd type="none" w="med" len="med"/>
                    </a:lnL>
                    <a:lnR>
                      <a:noFill/>
                    </a:lnR>
                    <a:lnT>
                      <a:noFill/>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8015723"/>
                  </a:ext>
                </a:extLst>
              </a:tr>
              <a:tr h="179705">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Питання</a:t>
                      </a: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ні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так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80805092"/>
                  </a:ext>
                </a:extLst>
              </a:tr>
              <a:tr h="276225">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10.1.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проявляє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доброзичливість</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позитивне</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ставлення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до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спрямовує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взаємини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між</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учнями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на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відкрите</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і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щире</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спілкування</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100%</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319908721"/>
                  </a:ext>
                </a:extLst>
              </a:tr>
              <a:tr h="412750">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10.2. справедливо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відноситься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до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всіх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проявляє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повагу</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до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особистості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цілей</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запитів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інтересів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поважає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гідність</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дитини</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98%</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221261857"/>
                  </a:ext>
                </a:extLst>
              </a:tr>
              <a:tr h="276225">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10.3.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мотивує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застосовувати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власний</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життєвий</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досвід</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шукати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різні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варіанти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рішень</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74%</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3974569437"/>
                  </a:ext>
                </a:extLst>
              </a:tr>
              <a:tr h="276225">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10.4.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вислуховує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сприймає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думки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їхні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погляди;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заохочує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лідерство</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свободу,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прагнення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до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самореалізації</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95%</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372196908"/>
                  </a:ext>
                </a:extLst>
              </a:tr>
              <a:tr h="412750">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10.5. ставиться до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як до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рівноправних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учасників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освітнього</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процесу</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спільно</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з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учнями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визначає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мету/</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завдання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проблеми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залучає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до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їх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активного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обговорення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розв’язання</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94%</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910702010"/>
                  </a:ext>
                </a:extLst>
              </a:tr>
              <a:tr h="412750">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10.6.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формує</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уміння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слухати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поважати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думку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іншого</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співпрацюють</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між</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собою, активно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взаємодіють</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на принципах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взаємоповаги</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92%</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710682357"/>
                  </a:ext>
                </a:extLst>
              </a:tr>
              <a:tr h="412750">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10.7. робить акцент на негативних сторонах (помилках) учнів, висловлює невдоволення їхніми діями, підвищує голос, озвучує принизливі порівняння, домінує авторитарний підхід</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85%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15%</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364408354"/>
                  </a:ext>
                </a:extLst>
              </a:tr>
            </a:tbl>
          </a:graphicData>
        </a:graphic>
      </p:graphicFrame>
    </p:spTree>
    <p:extLst>
      <p:ext uri="{BB962C8B-B14F-4D97-AF65-F5344CB8AC3E}">
        <p14:creationId xmlns:p14="http://schemas.microsoft.com/office/powerpoint/2010/main" val="25378366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52D7A150-9E0C-4540-97BD-757BD04ABBA9}"/>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AE0715DD-9090-475E-9CAE-5BACC0B5E225}"/>
              </a:ext>
            </a:extLst>
          </p:cNvPr>
          <p:cNvSpPr>
            <a:spLocks noGrp="1"/>
          </p:cNvSpPr>
          <p:nvPr>
            <p:ph idx="1"/>
          </p:nvPr>
        </p:nvSpPr>
        <p:spPr/>
        <p:txBody>
          <a:bodyPr/>
          <a:lstStyle/>
          <a:p>
            <a:endParaRPr lang="ru-UA"/>
          </a:p>
        </p:txBody>
      </p:sp>
      <p:pic>
        <p:nvPicPr>
          <p:cNvPr id="4"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1061545" y="1525819"/>
            <a:ext cx="9858703" cy="4641042"/>
          </a:xfrm>
          <a:prstGeom prst="rect">
            <a:avLst/>
          </a:prstGeom>
          <a:noFill/>
        </p:spPr>
      </p:pic>
      <p:sp>
        <p:nvSpPr>
          <p:cNvPr id="5" name="TextBox 4">
            <a:extLst>
              <a:ext uri="{FF2B5EF4-FFF2-40B4-BE49-F238E27FC236}">
                <a16:creationId xmlns:a16="http://schemas.microsoft.com/office/drawing/2014/main" id="{6C8E0FEC-B9C7-4461-BD53-73EB4141FDEB}"/>
              </a:ext>
            </a:extLst>
          </p:cNvPr>
          <p:cNvSpPr txBox="1"/>
          <p:nvPr/>
        </p:nvSpPr>
        <p:spPr>
          <a:xfrm>
            <a:off x="2644048" y="220337"/>
            <a:ext cx="7667740" cy="461665"/>
          </a:xfrm>
          <a:prstGeom prst="rect">
            <a:avLst/>
          </a:prstGeom>
          <a:noFill/>
        </p:spPr>
        <p:txBody>
          <a:bodyPr wrap="square" rtlCol="0">
            <a:spAutoFit/>
          </a:bodyPr>
          <a:lstStyle/>
          <a:p>
            <a:pPr algn="ctr"/>
            <a:r>
              <a:rPr lang="uk-UA" sz="2400" b="1" dirty="0">
                <a:latin typeface="Times New Roman" panose="02020603050405020304" pitchFamily="18" charset="0"/>
                <a:cs typeface="Times New Roman" panose="02020603050405020304" pitchFamily="18" charset="0"/>
              </a:rPr>
              <a:t>Результати  анкетування педпрацівників</a:t>
            </a:r>
            <a:endParaRPr lang="ru-UA" sz="2400" b="1" dirty="0">
              <a:latin typeface="Times New Roman" panose="02020603050405020304" pitchFamily="18" charset="0"/>
              <a:cs typeface="Times New Roman" panose="02020603050405020304" pitchFamily="18" charset="0"/>
            </a:endParaRPr>
          </a:p>
        </p:txBody>
      </p:sp>
      <p:sp>
        <p:nvSpPr>
          <p:cNvPr id="6" name="Стрелка: вниз 5">
            <a:extLst>
              <a:ext uri="{FF2B5EF4-FFF2-40B4-BE49-F238E27FC236}">
                <a16:creationId xmlns:a16="http://schemas.microsoft.com/office/drawing/2014/main" id="{1463A3D0-E597-458F-9DCA-34F59448E6C0}"/>
              </a:ext>
            </a:extLst>
          </p:cNvPr>
          <p:cNvSpPr/>
          <p:nvPr/>
        </p:nvSpPr>
        <p:spPr>
          <a:xfrm>
            <a:off x="4340646" y="3429000"/>
            <a:ext cx="231354" cy="46166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7" name="Стрелка: вверх 6">
            <a:extLst>
              <a:ext uri="{FF2B5EF4-FFF2-40B4-BE49-F238E27FC236}">
                <a16:creationId xmlns:a16="http://schemas.microsoft.com/office/drawing/2014/main" id="{7A553611-4844-4D0B-BF02-315458A73731}"/>
              </a:ext>
            </a:extLst>
          </p:cNvPr>
          <p:cNvSpPr/>
          <p:nvPr/>
        </p:nvSpPr>
        <p:spPr>
          <a:xfrm>
            <a:off x="2732183" y="4043190"/>
            <a:ext cx="352540" cy="55084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12850473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7C6B3BE-4335-4D7D-96F0-FD1129A95E88}"/>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02D8EC16-F588-4E40-BFBF-3B85A064A7E2}"/>
              </a:ext>
            </a:extLst>
          </p:cNvPr>
          <p:cNvSpPr>
            <a:spLocks noGrp="1"/>
          </p:cNvSpPr>
          <p:nvPr>
            <p:ph idx="1"/>
          </p:nvPr>
        </p:nvSpPr>
        <p:spPr/>
        <p:txBody>
          <a:bodyPr/>
          <a:lstStyle/>
          <a:p>
            <a:endParaRPr lang="ru-UA"/>
          </a:p>
        </p:txBody>
      </p:sp>
      <p:pic>
        <p:nvPicPr>
          <p:cNvPr id="4" name="Picture 2">
            <a:extLst>
              <a:ext uri="{FF2B5EF4-FFF2-40B4-BE49-F238E27FC236}">
                <a16:creationId xmlns:a16="http://schemas.microsoft.com/office/drawing/2014/main" id="{00000000-0008-0000-0000-000002040000}"/>
              </a:ext>
            </a:extLst>
          </p:cNvPr>
          <p:cNvPicPr>
            <a:picLocks noChangeAspect="1" noChangeArrowheads="1"/>
          </p:cNvPicPr>
          <p:nvPr/>
        </p:nvPicPr>
        <p:blipFill>
          <a:blip r:embed="rId2" cstate="print"/>
          <a:srcRect/>
          <a:stretch>
            <a:fillRect/>
          </a:stretch>
        </p:blipFill>
        <p:spPr>
          <a:xfrm>
            <a:off x="884659" y="1542362"/>
            <a:ext cx="10418647" cy="4968607"/>
          </a:xfrm>
          <a:prstGeom prst="rect">
            <a:avLst/>
          </a:prstGeom>
          <a:noFill/>
        </p:spPr>
      </p:pic>
      <p:sp>
        <p:nvSpPr>
          <p:cNvPr id="5" name="TextBox 4">
            <a:extLst>
              <a:ext uri="{FF2B5EF4-FFF2-40B4-BE49-F238E27FC236}">
                <a16:creationId xmlns:a16="http://schemas.microsoft.com/office/drawing/2014/main" id="{A6B849FC-CCD5-4BAB-807E-E8C816E21392}"/>
              </a:ext>
            </a:extLst>
          </p:cNvPr>
          <p:cNvSpPr txBox="1"/>
          <p:nvPr/>
        </p:nvSpPr>
        <p:spPr>
          <a:xfrm>
            <a:off x="2842352" y="88135"/>
            <a:ext cx="8460954" cy="461665"/>
          </a:xfrm>
          <a:prstGeom prst="rect">
            <a:avLst/>
          </a:prstGeom>
          <a:noFill/>
        </p:spPr>
        <p:txBody>
          <a:bodyPr wrap="square" rtlCol="0">
            <a:spAutoFit/>
          </a:bodyPr>
          <a:lstStyle/>
          <a:p>
            <a:pPr algn="ctr"/>
            <a:r>
              <a:rPr lang="uk-UA" sz="2400" b="1" dirty="0">
                <a:latin typeface="Times New Roman" panose="02020603050405020304" pitchFamily="18" charset="0"/>
                <a:cs typeface="Times New Roman" panose="02020603050405020304" pitchFamily="18" charset="0"/>
              </a:rPr>
              <a:t>Результати анкетування  учнів</a:t>
            </a:r>
            <a:endParaRPr lang="ru-UA" sz="2400" b="1" dirty="0">
              <a:latin typeface="Times New Roman" panose="02020603050405020304" pitchFamily="18" charset="0"/>
              <a:cs typeface="Times New Roman" panose="02020603050405020304" pitchFamily="18" charset="0"/>
            </a:endParaRPr>
          </a:p>
        </p:txBody>
      </p:sp>
      <p:sp>
        <p:nvSpPr>
          <p:cNvPr id="6" name="Знак ''минус'' 5">
            <a:extLst>
              <a:ext uri="{FF2B5EF4-FFF2-40B4-BE49-F238E27FC236}">
                <a16:creationId xmlns:a16="http://schemas.microsoft.com/office/drawing/2014/main" id="{B0235231-929B-472D-AFFB-58429CA9707E}"/>
              </a:ext>
            </a:extLst>
          </p:cNvPr>
          <p:cNvSpPr/>
          <p:nvPr/>
        </p:nvSpPr>
        <p:spPr>
          <a:xfrm>
            <a:off x="2302525" y="4219460"/>
            <a:ext cx="947451" cy="48474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7" name="Знак ''минус'' 6">
            <a:extLst>
              <a:ext uri="{FF2B5EF4-FFF2-40B4-BE49-F238E27FC236}">
                <a16:creationId xmlns:a16="http://schemas.microsoft.com/office/drawing/2014/main" id="{292D886A-B5B1-4B40-B90C-ADBD1F4811BE}"/>
              </a:ext>
            </a:extLst>
          </p:cNvPr>
          <p:cNvSpPr/>
          <p:nvPr/>
        </p:nvSpPr>
        <p:spPr>
          <a:xfrm>
            <a:off x="3569466" y="2708313"/>
            <a:ext cx="560024" cy="48474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8" name="Знак ''плюс'' 7">
            <a:extLst>
              <a:ext uri="{FF2B5EF4-FFF2-40B4-BE49-F238E27FC236}">
                <a16:creationId xmlns:a16="http://schemas.microsoft.com/office/drawing/2014/main" id="{47562690-772A-4D86-A739-F45F66F80C13}"/>
              </a:ext>
            </a:extLst>
          </p:cNvPr>
          <p:cNvSpPr/>
          <p:nvPr/>
        </p:nvSpPr>
        <p:spPr>
          <a:xfrm>
            <a:off x="2842352" y="3062689"/>
            <a:ext cx="683046" cy="48474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9" name="Знак ''плюс'' 8">
            <a:extLst>
              <a:ext uri="{FF2B5EF4-FFF2-40B4-BE49-F238E27FC236}">
                <a16:creationId xmlns:a16="http://schemas.microsoft.com/office/drawing/2014/main" id="{E542A6CD-C6A2-4C34-90D9-BACED5583872}"/>
              </a:ext>
            </a:extLst>
          </p:cNvPr>
          <p:cNvSpPr/>
          <p:nvPr/>
        </p:nvSpPr>
        <p:spPr>
          <a:xfrm>
            <a:off x="4129490" y="4344318"/>
            <a:ext cx="683046" cy="48474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112856408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68C7D16-DADF-4D6F-9D2A-B2D7CB7BBD85}"/>
              </a:ext>
            </a:extLst>
          </p:cNvPr>
          <p:cNvSpPr>
            <a:spLocks noGrp="1"/>
          </p:cNvSpPr>
          <p:nvPr>
            <p:ph type="title"/>
          </p:nvPr>
        </p:nvSpPr>
        <p:spPr/>
        <p:txBody>
          <a:bodyPr/>
          <a:lstStyle/>
          <a:p>
            <a:endParaRPr lang="ru-UA"/>
          </a:p>
        </p:txBody>
      </p:sp>
      <p:graphicFrame>
        <p:nvGraphicFramePr>
          <p:cNvPr id="4" name="Объект 3">
            <a:extLst>
              <a:ext uri="{FF2B5EF4-FFF2-40B4-BE49-F238E27FC236}">
                <a16:creationId xmlns:a16="http://schemas.microsoft.com/office/drawing/2014/main" id="{A9E3E89C-1F7F-4A45-9FC8-8E3344C7450B}"/>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2415478075"/>
                    </a:ext>
                  </a:extLst>
                </a:gridCol>
                <a:gridCol w="25400">
                  <a:extLst>
                    <a:ext uri="{9D8B030D-6E8A-4147-A177-3AD203B41FA5}">
                      <a16:colId xmlns:a16="http://schemas.microsoft.com/office/drawing/2014/main" val="1859681497"/>
                    </a:ext>
                  </a:extLst>
                </a:gridCol>
              </a:tblGrid>
              <a:tr h="0">
                <a:tc gridSpan="2">
                  <a:txBody>
                    <a:bodyPr/>
                    <a:lstStyle/>
                    <a:p>
                      <a:pPr algn="ctr" rtl="0" fontAlgn="ctr"/>
                      <a:r>
                        <a:rPr lang="ru-RU" sz="100" b="1" i="0" u="none" strike="noStrike">
                          <a:solidFill>
                            <a:srgbClr val="FFFFFF"/>
                          </a:solidFill>
                          <a:effectLst/>
                          <a:latin typeface="Tahoma" panose="020B0604030504040204" pitchFamily="34" charset="0"/>
                        </a:rPr>
                        <a:t>Узагальнююча інформація. Форма вивчення документації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3011249060"/>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00" b="0" i="0" u="none" strike="noStrike">
                          <a:solidFill>
                            <a:srgbClr val="000000"/>
                          </a:solidFill>
                          <a:effectLst/>
                          <a:latin typeface="Tahoma" panose="020B0604030504040204" pitchFamily="34" charset="0"/>
                        </a:rPr>
                        <a:t>Відповідь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710901465"/>
                  </a:ext>
                </a:extLst>
              </a:tr>
              <a:tr h="0">
                <a:tc>
                  <a:txBody>
                    <a:bodyPr/>
                    <a:lstStyle/>
                    <a:p>
                      <a:pPr algn="l" rtl="0" fontAlgn="t"/>
                      <a:r>
                        <a:rPr lang="ru-RU" sz="100" b="0" i="0" u="none" strike="noStrike">
                          <a:solidFill>
                            <a:srgbClr val="FFFFFF"/>
                          </a:solidFill>
                          <a:effectLst/>
                          <a:latin typeface="Tahoma" panose="020B0604030504040204" pitchFamily="34" charset="0"/>
                        </a:rPr>
                        <a:t>8. Річний план роботи закладу: наявність заходів, спрямованих на співпрацю між педагогами та батьками учнів:</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батьківські збори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450209423"/>
                  </a:ext>
                </a:extLst>
              </a:tr>
              <a:tr h="0">
                <a:tc>
                  <a:txBody>
                    <a:bodyPr/>
                    <a:lstStyle/>
                    <a:p>
                      <a:pPr algn="l" rtl="0" fontAlgn="t"/>
                      <a:r>
                        <a:rPr lang="ru-RU" sz="100" b="0" i="0" u="none" strike="noStrike">
                          <a:solidFill>
                            <a:srgbClr val="FFFFFF"/>
                          </a:solidFill>
                          <a:effectLst/>
                          <a:latin typeface="Tahoma" panose="020B0604030504040204" pitchFamily="34" charset="0"/>
                        </a:rPr>
                        <a:t>8. Річний план роботи закладу: наявність заходів, спрямованих на співпрацю між педагогами та батьками учнів:</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консультації</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100833607"/>
                  </a:ext>
                </a:extLst>
              </a:tr>
              <a:tr h="0">
                <a:tc>
                  <a:txBody>
                    <a:bodyPr/>
                    <a:lstStyle/>
                    <a:p>
                      <a:pPr algn="l" rtl="0" fontAlgn="t"/>
                      <a:r>
                        <a:rPr lang="ru-RU" sz="100" b="0" i="0" u="none" strike="noStrike">
                          <a:solidFill>
                            <a:srgbClr val="FFFFFF"/>
                          </a:solidFill>
                          <a:effectLst/>
                          <a:latin typeface="Tahoma" panose="020B0604030504040204" pitchFamily="34" charset="0"/>
                        </a:rPr>
                        <a:t>8. Річний план роботи закладу: наявність заходів, спрямованих на співпрацю між педагогами та батьками учнів:</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dirty="0" err="1">
                          <a:solidFill>
                            <a:srgbClr val="000000"/>
                          </a:solidFill>
                          <a:effectLst/>
                          <a:latin typeface="Tahoma" panose="020B0604030504040204" pitchFamily="34" charset="0"/>
                        </a:rPr>
                        <a:t>позаурочні</a:t>
                      </a:r>
                      <a:r>
                        <a:rPr lang="ru-RU" sz="100" b="0" i="0" u="none" strike="noStrike" dirty="0">
                          <a:solidFill>
                            <a:srgbClr val="000000"/>
                          </a:solidFill>
                          <a:effectLst/>
                          <a:latin typeface="Tahoma" panose="020B0604030504040204" pitchFamily="34" charset="0"/>
                        </a:rPr>
                        <a:t> заходи за </a:t>
                      </a:r>
                      <a:r>
                        <a:rPr lang="ru-RU" sz="100" b="0" i="0" u="none" strike="noStrike" dirty="0" err="1">
                          <a:solidFill>
                            <a:srgbClr val="000000"/>
                          </a:solidFill>
                          <a:effectLst/>
                          <a:latin typeface="Tahoma" panose="020B0604030504040204" pitchFamily="34" charset="0"/>
                        </a:rPr>
                        <a:t>участі</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батьків</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учнів</a:t>
                      </a:r>
                      <a:endParaRPr lang="ru-RU" sz="100" b="0" i="0" u="none" strike="noStrike" dirty="0">
                        <a:solidFill>
                          <a:srgbClr val="000000"/>
                        </a:solidFill>
                        <a:effectLst/>
                        <a:latin typeface="Tahoma" panose="020B060403050404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617956109"/>
                  </a:ext>
                </a:extLst>
              </a:tr>
            </a:tbl>
          </a:graphicData>
        </a:graphic>
      </p:graphicFrame>
      <p:graphicFrame>
        <p:nvGraphicFramePr>
          <p:cNvPr id="5" name="Таблица 4">
            <a:extLst>
              <a:ext uri="{FF2B5EF4-FFF2-40B4-BE49-F238E27FC236}">
                <a16:creationId xmlns:a16="http://schemas.microsoft.com/office/drawing/2014/main" id="{8A8DFB6E-352D-4E1B-8C3D-34690FD624DD}"/>
              </a:ext>
            </a:extLst>
          </p:cNvPr>
          <p:cNvGraphicFramePr>
            <a:graphicFrameLocks noGrp="1"/>
          </p:cNvGraphicFramePr>
          <p:nvPr>
            <p:extLst>
              <p:ext uri="{D42A27DB-BD31-4B8C-83A1-F6EECF244321}">
                <p14:modId xmlns:p14="http://schemas.microsoft.com/office/powerpoint/2010/main" val="3546449788"/>
              </p:ext>
            </p:extLst>
          </p:nvPr>
        </p:nvGraphicFramePr>
        <p:xfrm>
          <a:off x="430925" y="1569902"/>
          <a:ext cx="5100810" cy="5100811"/>
        </p:xfrm>
        <a:graphic>
          <a:graphicData uri="http://schemas.openxmlformats.org/drawingml/2006/table">
            <a:tbl>
              <a:tblPr/>
              <a:tblGrid>
                <a:gridCol w="3451494">
                  <a:extLst>
                    <a:ext uri="{9D8B030D-6E8A-4147-A177-3AD203B41FA5}">
                      <a16:colId xmlns:a16="http://schemas.microsoft.com/office/drawing/2014/main" val="1305448892"/>
                    </a:ext>
                  </a:extLst>
                </a:gridCol>
                <a:gridCol w="1649316">
                  <a:extLst>
                    <a:ext uri="{9D8B030D-6E8A-4147-A177-3AD203B41FA5}">
                      <a16:colId xmlns:a16="http://schemas.microsoft.com/office/drawing/2014/main" val="3096785109"/>
                    </a:ext>
                  </a:extLst>
                </a:gridCol>
              </a:tblGrid>
              <a:tr h="568319">
                <a:tc gridSpan="2">
                  <a:txBody>
                    <a:bodyPr/>
                    <a:lstStyle/>
                    <a:p>
                      <a:pPr algn="ctr" rtl="0" fontAlgn="ctr"/>
                      <a:r>
                        <a:rPr lang="ru-RU" sz="1800" b="1" i="0" u="none" strike="noStrike">
                          <a:solidFill>
                            <a:srgbClr val="FFFFFF"/>
                          </a:solidFill>
                          <a:effectLst/>
                          <a:latin typeface="Times New Roman" panose="02020603050405020304" pitchFamily="18" charset="0"/>
                          <a:cs typeface="Times New Roman" panose="02020603050405020304" pitchFamily="18" charset="0"/>
                        </a:rPr>
                        <a:t>Узагальнююча інформація. Форма вивчення документації</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3567086788"/>
                  </a:ext>
                </a:extLst>
              </a:tr>
              <a:tr h="568319">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Питання</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Відповідь</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9958974"/>
                  </a:ext>
                </a:extLst>
              </a:tr>
              <a:tr h="1321391">
                <a:tc>
                  <a:txBody>
                    <a:bodyPr/>
                    <a:lstStyle/>
                    <a:p>
                      <a:pPr algn="l" rtl="0" fontAlgn="t"/>
                      <a:r>
                        <a:rPr lang="ru-RU" sz="1800" b="0" i="0" u="none" strike="noStrike" dirty="0">
                          <a:solidFill>
                            <a:srgbClr val="FFFFFF"/>
                          </a:solidFill>
                          <a:effectLst/>
                          <a:latin typeface="Times New Roman" panose="02020603050405020304" pitchFamily="18" charset="0"/>
                          <a:cs typeface="Times New Roman" panose="02020603050405020304" pitchFamily="18" charset="0"/>
                        </a:rPr>
                        <a:t>8. 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Річний</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план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роботи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закладу: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наявність</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заходів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спрямованих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на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співпрацю</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між</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педагогами та батьками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800" b="0" i="0" u="none" strike="noStrike">
                          <a:solidFill>
                            <a:srgbClr val="000000"/>
                          </a:solidFill>
                          <a:effectLst/>
                          <a:latin typeface="Times New Roman" panose="02020603050405020304" pitchFamily="18" charset="0"/>
                          <a:cs typeface="Times New Roman" panose="02020603050405020304" pitchFamily="18" charset="0"/>
                        </a:rPr>
                        <a:t>батьківські збори</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643335885"/>
                  </a:ext>
                </a:extLst>
              </a:tr>
              <a:tr h="1321391">
                <a:tc>
                  <a:txBody>
                    <a:bodyPr/>
                    <a:lstStyle/>
                    <a:p>
                      <a:pPr algn="l" rtl="0" fontAlgn="t"/>
                      <a:r>
                        <a:rPr lang="ru-RU" sz="1800" b="0" i="0" u="none" strike="noStrike">
                          <a:solidFill>
                            <a:srgbClr val="FFFFFF"/>
                          </a:solidFill>
                          <a:effectLst/>
                          <a:latin typeface="Times New Roman" panose="02020603050405020304" pitchFamily="18" charset="0"/>
                          <a:cs typeface="Times New Roman" panose="02020603050405020304" pitchFamily="18" charset="0"/>
                        </a:rPr>
                        <a:t>8. Річний план роботи закладу: наявність заходів, спрямованих на співпрацю між педагогами та батьками учнів:</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800" b="0" i="0" u="none" strike="noStrike">
                          <a:solidFill>
                            <a:srgbClr val="000000"/>
                          </a:solidFill>
                          <a:effectLst/>
                          <a:latin typeface="Times New Roman" panose="02020603050405020304" pitchFamily="18" charset="0"/>
                          <a:cs typeface="Times New Roman" panose="02020603050405020304" pitchFamily="18" charset="0"/>
                        </a:rPr>
                        <a:t>консультації</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595782512"/>
                  </a:ext>
                </a:extLst>
              </a:tr>
              <a:tr h="1321391">
                <a:tc>
                  <a:txBody>
                    <a:bodyPr/>
                    <a:lstStyle/>
                    <a:p>
                      <a:pPr algn="l" rtl="0" fontAlgn="t"/>
                      <a:r>
                        <a:rPr lang="ru-RU" sz="1800" b="0" i="0" u="none" strike="noStrike">
                          <a:solidFill>
                            <a:srgbClr val="FFFFFF"/>
                          </a:solidFill>
                          <a:effectLst/>
                          <a:latin typeface="Times New Roman" panose="02020603050405020304" pitchFamily="18" charset="0"/>
                          <a:cs typeface="Times New Roman" panose="02020603050405020304" pitchFamily="18" charset="0"/>
                        </a:rPr>
                        <a:t>8. Річний план роботи закладу: наявність заходів, спрямованих на співпрацю між педагогами та батьками учнів:</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позаурочні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заходи за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участі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батьків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учнів</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970674123"/>
                  </a:ext>
                </a:extLst>
              </a:tr>
            </a:tbl>
          </a:graphicData>
        </a:graphic>
      </p:graphicFrame>
      <p:sp>
        <p:nvSpPr>
          <p:cNvPr id="6" name="TextBox 5">
            <a:extLst>
              <a:ext uri="{FF2B5EF4-FFF2-40B4-BE49-F238E27FC236}">
                <a16:creationId xmlns:a16="http://schemas.microsoft.com/office/drawing/2014/main" id="{D127FAF2-C71A-46D4-81F8-3B9415F6703D}"/>
              </a:ext>
            </a:extLst>
          </p:cNvPr>
          <p:cNvSpPr txBox="1"/>
          <p:nvPr/>
        </p:nvSpPr>
        <p:spPr>
          <a:xfrm>
            <a:off x="430925" y="187287"/>
            <a:ext cx="11478310" cy="1754326"/>
          </a:xfrm>
          <a:prstGeom prst="rect">
            <a:avLst/>
          </a:prstGeom>
          <a:noFill/>
        </p:spPr>
        <p:txBody>
          <a:bodyPr wrap="square" rtlCol="0">
            <a:spAutoFit/>
          </a:bodyPr>
          <a:lstStyle/>
          <a:p>
            <a:pPr algn="ctr"/>
            <a:r>
              <a:rPr lang="uk-UA" sz="2800" dirty="0">
                <a:solidFill>
                  <a:srgbClr val="FF0000"/>
                </a:solidFill>
                <a:latin typeface="Times New Roman" panose="02020603050405020304" pitchFamily="18" charset="0"/>
                <a:cs typeface="Times New Roman" panose="02020603050405020304" pitchFamily="18" charset="0"/>
              </a:rPr>
              <a:t>Критерій 3.3.2.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співпрацюють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з батьками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учнів</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з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питань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організації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освітнього</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процесу</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забезпечують</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постійний</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зворотній</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зв'язок</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p>
          <a:p>
            <a:pPr algn="ctr"/>
            <a:r>
              <a:rPr lang="uk-UA" sz="2400" dirty="0">
                <a:latin typeface="Times New Roman" panose="02020603050405020304" pitchFamily="18" charset="0"/>
                <a:cs typeface="Times New Roman" panose="02020603050405020304" pitchFamily="18" charset="0"/>
              </a:rPr>
              <a:t>                                                                 Анкетування  педпрацівників</a:t>
            </a:r>
            <a:endParaRPr lang="ru-UA" sz="2800" dirty="0">
              <a:latin typeface="Times New Roman" panose="02020603050405020304" pitchFamily="18" charset="0"/>
              <a:cs typeface="Times New Roman" panose="02020603050405020304" pitchFamily="18" charset="0"/>
            </a:endParaRPr>
          </a:p>
        </p:txBody>
      </p:sp>
      <p:pic>
        <p:nvPicPr>
          <p:cNvPr id="7"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5898595" y="1948222"/>
            <a:ext cx="6010640" cy="4836405"/>
          </a:xfrm>
          <a:prstGeom prst="rect">
            <a:avLst/>
          </a:prstGeom>
          <a:noFill/>
        </p:spPr>
      </p:pic>
      <p:sp>
        <p:nvSpPr>
          <p:cNvPr id="8" name="Стрелка: вверх 7">
            <a:extLst>
              <a:ext uri="{FF2B5EF4-FFF2-40B4-BE49-F238E27FC236}">
                <a16:creationId xmlns:a16="http://schemas.microsoft.com/office/drawing/2014/main" id="{6EF43137-410D-4F9C-993D-4FD3129092AB}"/>
              </a:ext>
            </a:extLst>
          </p:cNvPr>
          <p:cNvSpPr/>
          <p:nvPr/>
        </p:nvSpPr>
        <p:spPr>
          <a:xfrm>
            <a:off x="7530029" y="2154946"/>
            <a:ext cx="253388" cy="672029"/>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pic>
        <p:nvPicPr>
          <p:cNvPr id="9" name="Рисунок 8">
            <a:extLst>
              <a:ext uri="{FF2B5EF4-FFF2-40B4-BE49-F238E27FC236}">
                <a16:creationId xmlns:a16="http://schemas.microsoft.com/office/drawing/2014/main" id="{E98844FD-7346-4643-A7DF-5D7C0CC0A312}"/>
              </a:ext>
            </a:extLst>
          </p:cNvPr>
          <p:cNvPicPr>
            <a:picLocks noChangeAspect="1"/>
          </p:cNvPicPr>
          <p:nvPr/>
        </p:nvPicPr>
        <p:blipFill>
          <a:blip r:embed="rId3"/>
          <a:stretch>
            <a:fillRect/>
          </a:stretch>
        </p:blipFill>
        <p:spPr>
          <a:xfrm>
            <a:off x="8285259" y="2526765"/>
            <a:ext cx="292633" cy="688908"/>
          </a:xfrm>
          <a:prstGeom prst="rect">
            <a:avLst/>
          </a:prstGeom>
        </p:spPr>
      </p:pic>
    </p:spTree>
    <p:extLst>
      <p:ext uri="{BB962C8B-B14F-4D97-AF65-F5344CB8AC3E}">
        <p14:creationId xmlns:p14="http://schemas.microsoft.com/office/powerpoint/2010/main" val="1364476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B83D36A-9613-4D43-85AE-E9D6E7325A0E}"/>
              </a:ext>
            </a:extLst>
          </p:cNvPr>
          <p:cNvSpPr>
            <a:spLocks noGrp="1"/>
          </p:cNvSpPr>
          <p:nvPr>
            <p:ph type="title"/>
          </p:nvPr>
        </p:nvSpPr>
        <p:spPr/>
        <p:txBody>
          <a:bodyPr/>
          <a:lstStyle/>
          <a:p>
            <a:endParaRPr lang="ru-UA" dirty="0"/>
          </a:p>
        </p:txBody>
      </p:sp>
      <p:graphicFrame>
        <p:nvGraphicFramePr>
          <p:cNvPr id="4" name="Объект 3">
            <a:extLst>
              <a:ext uri="{FF2B5EF4-FFF2-40B4-BE49-F238E27FC236}">
                <a16:creationId xmlns:a16="http://schemas.microsoft.com/office/drawing/2014/main" id="{46C84624-9F33-410E-AB85-4D596DFA106A}"/>
              </a:ext>
            </a:extLst>
          </p:cNvPr>
          <p:cNvGraphicFramePr>
            <a:graphicFrameLocks noGrp="1"/>
          </p:cNvGraphicFramePr>
          <p:nvPr>
            <p:ph idx="1"/>
            <p:extLst>
              <p:ext uri="{D42A27DB-BD31-4B8C-83A1-F6EECF244321}">
                <p14:modId xmlns:p14="http://schemas.microsoft.com/office/powerpoint/2010/main" val="2317202374"/>
              </p:ext>
            </p:extLst>
          </p:nvPr>
        </p:nvGraphicFramePr>
        <p:xfrm>
          <a:off x="319489" y="451944"/>
          <a:ext cx="11420566" cy="6290376"/>
        </p:xfrm>
        <a:graphic>
          <a:graphicData uri="http://schemas.openxmlformats.org/drawingml/2006/table">
            <a:tbl>
              <a:tblPr>
                <a:tableStyleId>{5C22544A-7EE6-4342-B048-85BDC9FD1C3A}</a:tableStyleId>
              </a:tblPr>
              <a:tblGrid>
                <a:gridCol w="7826486">
                  <a:extLst>
                    <a:ext uri="{9D8B030D-6E8A-4147-A177-3AD203B41FA5}">
                      <a16:colId xmlns:a16="http://schemas.microsoft.com/office/drawing/2014/main" val="2247979175"/>
                    </a:ext>
                  </a:extLst>
                </a:gridCol>
                <a:gridCol w="3594080">
                  <a:extLst>
                    <a:ext uri="{9D8B030D-6E8A-4147-A177-3AD203B41FA5}">
                      <a16:colId xmlns:a16="http://schemas.microsoft.com/office/drawing/2014/main" val="2494142267"/>
                    </a:ext>
                  </a:extLst>
                </a:gridCol>
              </a:tblGrid>
              <a:tr h="878415">
                <a:tc gridSpan="2">
                  <a:txBody>
                    <a:bodyPr/>
                    <a:lstStyle/>
                    <a:p>
                      <a:pPr algn="ctr" rtl="0" fontAlgn="t"/>
                      <a:r>
                        <a:rPr lang="ru-RU" sz="2800" b="1" u="none" strike="noStrike" dirty="0">
                          <a:effectLst/>
                          <a:latin typeface="Times New Roman" panose="02020603050405020304" pitchFamily="18" charset="0"/>
                          <a:cs typeface="Times New Roman" panose="02020603050405020304" pitchFamily="18" charset="0"/>
                        </a:rPr>
                        <a:t>СПОСТЕРЕЖЕННЯ ЗА НАВЧАЛЬНИМИ ЗАНЯТТЯМИ</a:t>
                      </a:r>
                    </a:p>
                    <a:p>
                      <a:pPr algn="ctr" rtl="0" fontAlgn="t"/>
                      <a:r>
                        <a:rPr lang="ru-RU" sz="2800" b="1" u="none" strike="noStrike" dirty="0">
                          <a:effectLst/>
                          <a:latin typeface="Times New Roman" panose="02020603050405020304" pitchFamily="18" charset="0"/>
                          <a:cs typeface="Times New Roman" panose="02020603050405020304" pitchFamily="18" charset="0"/>
                        </a:rPr>
                        <a:t> (КІЛЬКІСТЬ ВІДВІДАНИХ УРОКІВ)</a:t>
                      </a:r>
                      <a:endParaRPr lang="ru-RU" sz="28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tc>
                <a:tc hMerge="1">
                  <a:txBody>
                    <a:bodyPr/>
                    <a:lstStyle/>
                    <a:p>
                      <a:endParaRPr lang="ru-UA"/>
                    </a:p>
                  </a:txBody>
                  <a:tcPr/>
                </a:tc>
                <a:extLst>
                  <a:ext uri="{0D108BD9-81ED-4DB2-BD59-A6C34878D82A}">
                    <a16:rowId xmlns:a16="http://schemas.microsoft.com/office/drawing/2014/main" val="3148051227"/>
                  </a:ext>
                </a:extLst>
              </a:tr>
              <a:tr h="601329">
                <a:tc>
                  <a:txBody>
                    <a:bodyPr/>
                    <a:lstStyle/>
                    <a:p>
                      <a:pPr algn="ctr" rtl="0" fontAlgn="t"/>
                      <a:r>
                        <a:rPr lang="ru-RU" sz="2800" u="none" strike="noStrike" dirty="0">
                          <a:effectLst/>
                          <a:latin typeface="Times New Roman" panose="02020603050405020304" pitchFamily="18" charset="0"/>
                          <a:cs typeface="Times New Roman" panose="02020603050405020304" pitchFamily="18" charset="0"/>
                        </a:rPr>
                        <a:t>По </a:t>
                      </a:r>
                      <a:r>
                        <a:rPr lang="ru-RU" sz="2800" u="none" strike="noStrike" dirty="0" err="1">
                          <a:effectLst/>
                          <a:latin typeface="Times New Roman" panose="02020603050405020304" pitchFamily="18" charset="0"/>
                          <a:cs typeface="Times New Roman" panose="02020603050405020304" pitchFamily="18" charset="0"/>
                        </a:rPr>
                        <a:t>класах</a:t>
                      </a:r>
                      <a:endParaRPr lang="ru-RU" sz="2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t"/>
                      <a:r>
                        <a:rPr lang="ru-RU" sz="2800" u="none" strike="noStrike" dirty="0" err="1">
                          <a:effectLst/>
                          <a:latin typeface="Times New Roman" panose="02020603050405020304" pitchFamily="18" charset="0"/>
                          <a:cs typeface="Times New Roman" panose="02020603050405020304" pitchFamily="18" charset="0"/>
                        </a:rPr>
                        <a:t>Кількість</a:t>
                      </a:r>
                      <a:endParaRPr lang="ru-RU" sz="2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extLst>
                  <a:ext uri="{0D108BD9-81ED-4DB2-BD59-A6C34878D82A}">
                    <a16:rowId xmlns:a16="http://schemas.microsoft.com/office/drawing/2014/main" val="1793205767"/>
                  </a:ext>
                </a:extLst>
              </a:tr>
              <a:tr h="601329">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1 - 4</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21</a:t>
                      </a:r>
                      <a:r>
                        <a:rPr lang="uk-UA" sz="2800" u="none" strike="noStrike" dirty="0">
                          <a:effectLst/>
                          <a:latin typeface="Times New Roman" panose="02020603050405020304" pitchFamily="18" charset="0"/>
                          <a:cs typeface="Times New Roman" panose="02020603050405020304" pitchFamily="18" charset="0"/>
                        </a:rPr>
                        <a:t>(було26)</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extLst>
                  <a:ext uri="{0D108BD9-81ED-4DB2-BD59-A6C34878D82A}">
                    <a16:rowId xmlns:a16="http://schemas.microsoft.com/office/drawing/2014/main" val="3451100373"/>
                  </a:ext>
                </a:extLst>
              </a:tr>
              <a:tr h="601329">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10</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4</a:t>
                      </a:r>
                      <a:r>
                        <a:rPr lang="uk-UA" sz="2800" u="none" strike="noStrike" dirty="0">
                          <a:effectLst/>
                          <a:latin typeface="Times New Roman" panose="02020603050405020304" pitchFamily="18" charset="0"/>
                          <a:cs typeface="Times New Roman" panose="02020603050405020304" pitchFamily="18" charset="0"/>
                        </a:rPr>
                        <a:t> (було 2)</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extLst>
                  <a:ext uri="{0D108BD9-81ED-4DB2-BD59-A6C34878D82A}">
                    <a16:rowId xmlns:a16="http://schemas.microsoft.com/office/drawing/2014/main" val="3740410730"/>
                  </a:ext>
                </a:extLst>
              </a:tr>
              <a:tr h="601329">
                <a:tc>
                  <a:txBody>
                    <a:bodyPr/>
                    <a:lstStyle/>
                    <a:p>
                      <a:pPr algn="ctr" rtl="0" fontAlgn="t"/>
                      <a:r>
                        <a:rPr lang="ru-UA" sz="2800" u="none" strike="noStrike">
                          <a:effectLst/>
                          <a:latin typeface="Times New Roman" panose="02020603050405020304" pitchFamily="18" charset="0"/>
                          <a:cs typeface="Times New Roman" panose="02020603050405020304" pitchFamily="18" charset="0"/>
                        </a:rPr>
                        <a:t>11</a:t>
                      </a:r>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1</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extLst>
                  <a:ext uri="{0D108BD9-81ED-4DB2-BD59-A6C34878D82A}">
                    <a16:rowId xmlns:a16="http://schemas.microsoft.com/office/drawing/2014/main" val="3510195023"/>
                  </a:ext>
                </a:extLst>
              </a:tr>
              <a:tr h="601329">
                <a:tc>
                  <a:txBody>
                    <a:bodyPr/>
                    <a:lstStyle/>
                    <a:p>
                      <a:pPr algn="ctr" rtl="0" fontAlgn="t"/>
                      <a:r>
                        <a:rPr lang="ru-UA" sz="2800" u="none" strike="noStrike">
                          <a:effectLst/>
                          <a:latin typeface="Times New Roman" panose="02020603050405020304" pitchFamily="18" charset="0"/>
                          <a:cs typeface="Times New Roman" panose="02020603050405020304" pitchFamily="18" charset="0"/>
                        </a:rPr>
                        <a:t>5</a:t>
                      </a:r>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8</a:t>
                      </a:r>
                      <a:r>
                        <a:rPr lang="uk-UA" sz="2800" u="none" strike="noStrike" dirty="0">
                          <a:effectLst/>
                          <a:latin typeface="Times New Roman" panose="02020603050405020304" pitchFamily="18" charset="0"/>
                          <a:cs typeface="Times New Roman" panose="02020603050405020304" pitchFamily="18" charset="0"/>
                        </a:rPr>
                        <a:t>(було 11)</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extLst>
                  <a:ext uri="{0D108BD9-81ED-4DB2-BD59-A6C34878D82A}">
                    <a16:rowId xmlns:a16="http://schemas.microsoft.com/office/drawing/2014/main" val="4124103572"/>
                  </a:ext>
                </a:extLst>
              </a:tr>
              <a:tr h="601329">
                <a:tc>
                  <a:txBody>
                    <a:bodyPr/>
                    <a:lstStyle/>
                    <a:p>
                      <a:pPr algn="ctr" rtl="0" fontAlgn="t"/>
                      <a:r>
                        <a:rPr lang="ru-UA" sz="2800" u="none" strike="noStrike">
                          <a:effectLst/>
                          <a:latin typeface="Times New Roman" panose="02020603050405020304" pitchFamily="18" charset="0"/>
                          <a:cs typeface="Times New Roman" panose="02020603050405020304" pitchFamily="18" charset="0"/>
                        </a:rPr>
                        <a:t>6</a:t>
                      </a:r>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14</a:t>
                      </a:r>
                      <a:r>
                        <a:rPr lang="uk-UA" sz="2800" u="none" strike="noStrike" dirty="0">
                          <a:effectLst/>
                          <a:latin typeface="Times New Roman" panose="02020603050405020304" pitchFamily="18" charset="0"/>
                          <a:cs typeface="Times New Roman" panose="02020603050405020304" pitchFamily="18" charset="0"/>
                        </a:rPr>
                        <a:t>(було 12)</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extLst>
                  <a:ext uri="{0D108BD9-81ED-4DB2-BD59-A6C34878D82A}">
                    <a16:rowId xmlns:a16="http://schemas.microsoft.com/office/drawing/2014/main" val="3881839970"/>
                  </a:ext>
                </a:extLst>
              </a:tr>
              <a:tr h="601329">
                <a:tc>
                  <a:txBody>
                    <a:bodyPr/>
                    <a:lstStyle/>
                    <a:p>
                      <a:pPr algn="ctr" rtl="0" fontAlgn="t"/>
                      <a:r>
                        <a:rPr lang="ru-UA" sz="2800" u="none" strike="noStrike">
                          <a:effectLst/>
                          <a:latin typeface="Times New Roman" panose="02020603050405020304" pitchFamily="18" charset="0"/>
                          <a:cs typeface="Times New Roman" panose="02020603050405020304" pitchFamily="18" charset="0"/>
                        </a:rPr>
                        <a:t>7</a:t>
                      </a:r>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6</a:t>
                      </a:r>
                      <a:r>
                        <a:rPr lang="uk-UA" sz="2800" u="none" strike="noStrike" dirty="0">
                          <a:effectLst/>
                          <a:latin typeface="Times New Roman" panose="02020603050405020304" pitchFamily="18" charset="0"/>
                          <a:cs typeface="Times New Roman" panose="02020603050405020304" pitchFamily="18" charset="0"/>
                        </a:rPr>
                        <a:t> (було 7)</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extLst>
                  <a:ext uri="{0D108BD9-81ED-4DB2-BD59-A6C34878D82A}">
                    <a16:rowId xmlns:a16="http://schemas.microsoft.com/office/drawing/2014/main" val="1308597058"/>
                  </a:ext>
                </a:extLst>
              </a:tr>
              <a:tr h="601329">
                <a:tc>
                  <a:txBody>
                    <a:bodyPr/>
                    <a:lstStyle/>
                    <a:p>
                      <a:pPr algn="ctr" rtl="0" fontAlgn="t"/>
                      <a:r>
                        <a:rPr lang="ru-UA" sz="2800" u="none" strike="noStrike">
                          <a:effectLst/>
                          <a:latin typeface="Times New Roman" panose="02020603050405020304" pitchFamily="18" charset="0"/>
                          <a:cs typeface="Times New Roman" panose="02020603050405020304" pitchFamily="18" charset="0"/>
                        </a:rPr>
                        <a:t>8</a:t>
                      </a:r>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4</a:t>
                      </a:r>
                      <a:r>
                        <a:rPr lang="uk-UA" sz="2800" u="none" strike="noStrike" dirty="0">
                          <a:effectLst/>
                          <a:latin typeface="Times New Roman" panose="02020603050405020304" pitchFamily="18" charset="0"/>
                          <a:cs typeface="Times New Roman" panose="02020603050405020304" pitchFamily="18" charset="0"/>
                        </a:rPr>
                        <a:t>(було11)</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extLst>
                  <a:ext uri="{0D108BD9-81ED-4DB2-BD59-A6C34878D82A}">
                    <a16:rowId xmlns:a16="http://schemas.microsoft.com/office/drawing/2014/main" val="3017158481"/>
                  </a:ext>
                </a:extLst>
              </a:tr>
              <a:tr h="601329">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9</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a:txBody>
                    <a:bodyPr/>
                    <a:lstStyle/>
                    <a:p>
                      <a:pPr algn="ctr" rtl="0" fontAlgn="t"/>
                      <a:r>
                        <a:rPr lang="ru-UA" sz="2800" u="none" strike="noStrike" dirty="0">
                          <a:effectLst/>
                          <a:latin typeface="Times New Roman" panose="02020603050405020304" pitchFamily="18" charset="0"/>
                          <a:cs typeface="Times New Roman" panose="02020603050405020304" pitchFamily="18" charset="0"/>
                        </a:rPr>
                        <a:t>8</a:t>
                      </a:r>
                      <a:r>
                        <a:rPr lang="uk-UA" sz="2800" u="none" strike="noStrike" dirty="0">
                          <a:effectLst/>
                          <a:latin typeface="Times New Roman" panose="02020603050405020304" pitchFamily="18" charset="0"/>
                          <a:cs typeface="Times New Roman" panose="02020603050405020304" pitchFamily="18" charset="0"/>
                        </a:rPr>
                        <a:t>(було 11)</a:t>
                      </a:r>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extLst>
                  <a:ext uri="{0D108BD9-81ED-4DB2-BD59-A6C34878D82A}">
                    <a16:rowId xmlns:a16="http://schemas.microsoft.com/office/drawing/2014/main" val="1402073148"/>
                  </a:ext>
                </a:extLst>
              </a:tr>
            </a:tbl>
          </a:graphicData>
        </a:graphic>
      </p:graphicFrame>
    </p:spTree>
    <p:extLst>
      <p:ext uri="{BB962C8B-B14F-4D97-AF65-F5344CB8AC3E}">
        <p14:creationId xmlns:p14="http://schemas.microsoft.com/office/powerpoint/2010/main" val="19891302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D8022F18-F70F-4FAE-A3F8-D862577C0ACB}"/>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DDDA1C40-A01C-4EBA-AA29-BEFD23BEA87C}"/>
              </a:ext>
            </a:extLst>
          </p:cNvPr>
          <p:cNvSpPr>
            <a:spLocks noGrp="1"/>
          </p:cNvSpPr>
          <p:nvPr>
            <p:ph idx="1"/>
          </p:nvPr>
        </p:nvSpPr>
        <p:spPr/>
        <p:txBody>
          <a:bodyPr/>
          <a:lstStyle/>
          <a:p>
            <a:endParaRPr lang="ru-UA"/>
          </a:p>
        </p:txBody>
      </p:sp>
      <p:pic>
        <p:nvPicPr>
          <p:cNvPr id="4" name="Picture 2">
            <a:extLst>
              <a:ext uri="{FF2B5EF4-FFF2-40B4-BE49-F238E27FC236}">
                <a16:creationId xmlns:a16="http://schemas.microsoft.com/office/drawing/2014/main" id="{00000000-0008-0000-0000-000002040000}"/>
              </a:ext>
            </a:extLst>
          </p:cNvPr>
          <p:cNvPicPr>
            <a:picLocks noChangeAspect="1" noChangeArrowheads="1"/>
          </p:cNvPicPr>
          <p:nvPr/>
        </p:nvPicPr>
        <p:blipFill>
          <a:blip r:embed="rId2" cstate="print"/>
          <a:srcRect/>
          <a:stretch>
            <a:fillRect/>
          </a:stretch>
        </p:blipFill>
        <p:spPr>
          <a:xfrm>
            <a:off x="705079" y="1109274"/>
            <a:ext cx="10484386" cy="5537913"/>
          </a:xfrm>
          <a:prstGeom prst="rect">
            <a:avLst/>
          </a:prstGeom>
          <a:noFill/>
        </p:spPr>
      </p:pic>
      <p:sp>
        <p:nvSpPr>
          <p:cNvPr id="5" name="TextBox 4">
            <a:extLst>
              <a:ext uri="{FF2B5EF4-FFF2-40B4-BE49-F238E27FC236}">
                <a16:creationId xmlns:a16="http://schemas.microsoft.com/office/drawing/2014/main" id="{01922A22-1590-4F2A-B6D6-D3B52B0A8022}"/>
              </a:ext>
            </a:extLst>
          </p:cNvPr>
          <p:cNvSpPr txBox="1"/>
          <p:nvPr/>
        </p:nvSpPr>
        <p:spPr>
          <a:xfrm>
            <a:off x="2732183" y="264405"/>
            <a:ext cx="7293166" cy="584775"/>
          </a:xfrm>
          <a:prstGeom prst="rect">
            <a:avLst/>
          </a:prstGeom>
          <a:noFill/>
        </p:spPr>
        <p:txBody>
          <a:bodyPr wrap="square" rtlCol="0">
            <a:spAutoFit/>
          </a:bodyPr>
          <a:lstStyle/>
          <a:p>
            <a:pPr algn="ctr"/>
            <a:r>
              <a:rPr lang="uk-UA" sz="3200" b="1" dirty="0">
                <a:latin typeface="Times New Roman" panose="02020603050405020304" pitchFamily="18" charset="0"/>
                <a:cs typeface="Times New Roman" panose="02020603050405020304" pitchFamily="18" charset="0"/>
              </a:rPr>
              <a:t>Анкетування  батьків</a:t>
            </a:r>
            <a:endParaRPr lang="ru-UA" sz="3200" b="1" dirty="0">
              <a:latin typeface="Times New Roman" panose="02020603050405020304" pitchFamily="18" charset="0"/>
              <a:cs typeface="Times New Roman" panose="02020603050405020304" pitchFamily="18" charset="0"/>
            </a:endParaRPr>
          </a:p>
        </p:txBody>
      </p:sp>
      <p:sp>
        <p:nvSpPr>
          <p:cNvPr id="6" name="Знак ''плюс'' 5">
            <a:extLst>
              <a:ext uri="{FF2B5EF4-FFF2-40B4-BE49-F238E27FC236}">
                <a16:creationId xmlns:a16="http://schemas.microsoft.com/office/drawing/2014/main" id="{113FEEAA-9B51-4247-BD93-4A6893B44370}"/>
              </a:ext>
            </a:extLst>
          </p:cNvPr>
          <p:cNvSpPr/>
          <p:nvPr/>
        </p:nvSpPr>
        <p:spPr>
          <a:xfrm>
            <a:off x="4197427" y="4638101"/>
            <a:ext cx="1211855" cy="101355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7" name="Знак ''плюс'' 6">
            <a:extLst>
              <a:ext uri="{FF2B5EF4-FFF2-40B4-BE49-F238E27FC236}">
                <a16:creationId xmlns:a16="http://schemas.microsoft.com/office/drawing/2014/main" id="{A49B27E8-ADDA-487A-9B56-773C99335F02}"/>
              </a:ext>
            </a:extLst>
          </p:cNvPr>
          <p:cNvSpPr/>
          <p:nvPr/>
        </p:nvSpPr>
        <p:spPr>
          <a:xfrm>
            <a:off x="5043889" y="2629015"/>
            <a:ext cx="1211855" cy="101355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8" name="Знак ''минус'' 7">
            <a:extLst>
              <a:ext uri="{FF2B5EF4-FFF2-40B4-BE49-F238E27FC236}">
                <a16:creationId xmlns:a16="http://schemas.microsoft.com/office/drawing/2014/main" id="{53B95DC3-3D37-41DD-A919-FA6747C79F50}"/>
              </a:ext>
            </a:extLst>
          </p:cNvPr>
          <p:cNvSpPr/>
          <p:nvPr/>
        </p:nvSpPr>
        <p:spPr>
          <a:xfrm>
            <a:off x="3062689" y="3429000"/>
            <a:ext cx="1134738" cy="757410"/>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9" name="Знак ''минус'' 8">
            <a:extLst>
              <a:ext uri="{FF2B5EF4-FFF2-40B4-BE49-F238E27FC236}">
                <a16:creationId xmlns:a16="http://schemas.microsoft.com/office/drawing/2014/main" id="{30AEBD97-436C-4EFE-A123-BF2D00F84245}"/>
              </a:ext>
            </a:extLst>
          </p:cNvPr>
          <p:cNvSpPr/>
          <p:nvPr/>
        </p:nvSpPr>
        <p:spPr>
          <a:xfrm>
            <a:off x="5771002" y="4381749"/>
            <a:ext cx="649996" cy="508752"/>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264022722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B8A10E9-0A1B-4697-B1CF-03AA40BF9D80}"/>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70263380-7F01-4596-906B-12514832D5CC}"/>
              </a:ext>
            </a:extLst>
          </p:cNvPr>
          <p:cNvSpPr>
            <a:spLocks noGrp="1"/>
          </p:cNvSpPr>
          <p:nvPr>
            <p:ph idx="1"/>
          </p:nvPr>
        </p:nvSpPr>
        <p:spPr/>
        <p:txBody>
          <a:bodyPr/>
          <a:lstStyle/>
          <a:p>
            <a:endParaRPr lang="ru-UA"/>
          </a:p>
        </p:txBody>
      </p:sp>
      <p:pic>
        <p:nvPicPr>
          <p:cNvPr id="4" name="Picture 3">
            <a:extLst>
              <a:ext uri="{FF2B5EF4-FFF2-40B4-BE49-F238E27FC236}">
                <a16:creationId xmlns:a16="http://schemas.microsoft.com/office/drawing/2014/main" id="{00000000-0008-0000-0000-000003040000}"/>
              </a:ext>
            </a:extLst>
          </p:cNvPr>
          <p:cNvPicPr>
            <a:picLocks noChangeAspect="1" noChangeArrowheads="1"/>
          </p:cNvPicPr>
          <p:nvPr/>
        </p:nvPicPr>
        <p:blipFill>
          <a:blip r:embed="rId3" cstate="print"/>
          <a:srcRect/>
          <a:stretch>
            <a:fillRect/>
          </a:stretch>
        </p:blipFill>
        <p:spPr>
          <a:xfrm>
            <a:off x="738130" y="973336"/>
            <a:ext cx="11204154" cy="5692167"/>
          </a:xfrm>
          <a:prstGeom prst="rect">
            <a:avLst/>
          </a:prstGeom>
          <a:noFill/>
        </p:spPr>
      </p:pic>
    </p:spTree>
    <p:extLst>
      <p:ext uri="{BB962C8B-B14F-4D97-AF65-F5344CB8AC3E}">
        <p14:creationId xmlns:p14="http://schemas.microsoft.com/office/powerpoint/2010/main" val="11077565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4B0F53AF-9E73-4296-B18C-FB703DC82D1F}"/>
              </a:ext>
            </a:extLst>
          </p:cNvPr>
          <p:cNvSpPr>
            <a:spLocks noGrp="1"/>
          </p:cNvSpPr>
          <p:nvPr>
            <p:ph type="title"/>
          </p:nvPr>
        </p:nvSpPr>
        <p:spPr/>
        <p:txBody>
          <a:bodyPr/>
          <a:lstStyle/>
          <a:p>
            <a:endParaRPr lang="ru-UA"/>
          </a:p>
        </p:txBody>
      </p:sp>
      <p:graphicFrame>
        <p:nvGraphicFramePr>
          <p:cNvPr id="5" name="Объект 4">
            <a:extLst>
              <a:ext uri="{FF2B5EF4-FFF2-40B4-BE49-F238E27FC236}">
                <a16:creationId xmlns:a16="http://schemas.microsoft.com/office/drawing/2014/main" id="{06266295-8FA7-45DB-A632-527F7127B4DF}"/>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622104901"/>
                    </a:ext>
                  </a:extLst>
                </a:gridCol>
                <a:gridCol w="25400">
                  <a:extLst>
                    <a:ext uri="{9D8B030D-6E8A-4147-A177-3AD203B41FA5}">
                      <a16:colId xmlns:a16="http://schemas.microsoft.com/office/drawing/2014/main" val="19747218"/>
                    </a:ext>
                  </a:extLst>
                </a:gridCol>
              </a:tblGrid>
              <a:tr h="0">
                <a:tc gridSpan="2">
                  <a:txBody>
                    <a:bodyPr/>
                    <a:lstStyle/>
                    <a:p>
                      <a:pPr algn="ctr" rtl="0" fontAlgn="ctr"/>
                      <a:r>
                        <a:rPr lang="ru-RU" sz="100" b="1" i="0" u="none" strike="noStrike">
                          <a:solidFill>
                            <a:srgbClr val="FFFFFF"/>
                          </a:solidFill>
                          <a:effectLst/>
                          <a:latin typeface="Tahoma" panose="020B0604030504040204" pitchFamily="34" charset="0"/>
                        </a:rPr>
                        <a:t>Узагальнююча інформація. Форма вивчення документації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3749781101"/>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00" b="0" i="0" u="none" strike="noStrike">
                          <a:solidFill>
                            <a:srgbClr val="000000"/>
                          </a:solidFill>
                          <a:effectLst/>
                          <a:latin typeface="Tahoma" panose="020B0604030504040204" pitchFamily="34" charset="0"/>
                        </a:rPr>
                        <a:t>Відповідь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887366955"/>
                  </a:ext>
                </a:extLst>
              </a:tr>
              <a:tr h="0">
                <a:tc>
                  <a:txBody>
                    <a:bodyPr/>
                    <a:lstStyle/>
                    <a:p>
                      <a:pPr algn="l" rtl="0" fontAlgn="t"/>
                      <a:r>
                        <a:rPr lang="ru-RU" sz="100" b="0" i="0" u="none" strike="noStrike">
                          <a:solidFill>
                            <a:srgbClr val="FFFFFF"/>
                          </a:solidFill>
                          <a:effectLst/>
                          <a:latin typeface="Tahoma" panose="020B0604030504040204" pitchFamily="34" charset="0"/>
                        </a:rPr>
                        <a:t>10. Накази з основної діяльності: про організацію педагогічної інтернатури (виданий в день призначення інтерна на посаду педагогічного працівника)</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відсутній наказ</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048500510"/>
                  </a:ext>
                </a:extLst>
              </a:tr>
              <a:tr h="0">
                <a:tc>
                  <a:txBody>
                    <a:bodyPr/>
                    <a:lstStyle/>
                    <a:p>
                      <a:pPr algn="l" rtl="0" fontAlgn="t"/>
                      <a:r>
                        <a:rPr lang="ru-RU" sz="100" b="0" i="0" u="none" strike="noStrike">
                          <a:solidFill>
                            <a:srgbClr val="FFFFFF"/>
                          </a:solidFill>
                          <a:effectLst/>
                          <a:latin typeface="Tahoma" panose="020B0604030504040204" pitchFamily="34" charset="0"/>
                        </a:rPr>
                        <a:t>11. Програма педагогічної інтернатури: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відсутня</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95882231"/>
                  </a:ext>
                </a:extLst>
              </a:tr>
              <a:tr h="0">
                <a:tc>
                  <a:txBody>
                    <a:bodyPr/>
                    <a:lstStyle/>
                    <a:p>
                      <a:pPr algn="l" rtl="0" fontAlgn="t"/>
                      <a:r>
                        <a:rPr lang="ru-RU" sz="100" b="0" i="0" u="none" strike="noStrike">
                          <a:solidFill>
                            <a:srgbClr val="FFFFFF"/>
                          </a:solidFill>
                          <a:effectLst/>
                          <a:latin typeface="Tahoma" panose="020B0604030504040204" pitchFamily="34" charset="0"/>
                        </a:rPr>
                        <a:t>12. Протоколи засідань педагогічної ради: звіт про виконання програми педагогічної інтернатури, наявність рекомендацій (за потреби):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ні</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64876475"/>
                  </a:ext>
                </a:extLst>
              </a:tr>
              <a:tr h="0">
                <a:tc>
                  <a:txBody>
                    <a:bodyPr/>
                    <a:lstStyle/>
                    <a:p>
                      <a:pPr algn="l" rtl="0" fontAlgn="t"/>
                      <a:r>
                        <a:rPr lang="ru-RU" sz="100" b="0" i="0" u="none" strike="noStrike">
                          <a:solidFill>
                            <a:srgbClr val="FFFFFF"/>
                          </a:solidFill>
                          <a:effectLst/>
                          <a:latin typeface="Tahoma" panose="020B0604030504040204" pitchFamily="34" charset="0"/>
                        </a:rPr>
                        <a:t>9. Річний план роботи закладу: наявність заходів, спрямованих на співпрацю між педагогами: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консультації</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089185902"/>
                  </a:ext>
                </a:extLst>
              </a:tr>
              <a:tr h="0">
                <a:tc>
                  <a:txBody>
                    <a:bodyPr/>
                    <a:lstStyle/>
                    <a:p>
                      <a:pPr algn="l" rtl="0" fontAlgn="t"/>
                      <a:r>
                        <a:rPr lang="ru-RU" sz="100" b="0" i="0" u="none" strike="noStrike">
                          <a:solidFill>
                            <a:srgbClr val="FFFFFF"/>
                          </a:solidFill>
                          <a:effectLst/>
                          <a:latin typeface="Tahoma" panose="020B0604030504040204" pitchFamily="34" charset="0"/>
                        </a:rPr>
                        <a:t>9. Річний план роботи закладу: наявність заходів, спрямованих на співпрацю між педагогами: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майстер-класи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882272102"/>
                  </a:ext>
                </a:extLst>
              </a:tr>
              <a:tr h="0">
                <a:tc>
                  <a:txBody>
                    <a:bodyPr/>
                    <a:lstStyle/>
                    <a:p>
                      <a:pPr algn="l" rtl="0" fontAlgn="t"/>
                      <a:r>
                        <a:rPr lang="ru-RU" sz="100" b="0" i="0" u="none" strike="noStrike">
                          <a:solidFill>
                            <a:srgbClr val="FFFFFF"/>
                          </a:solidFill>
                          <a:effectLst/>
                          <a:latin typeface="Tahoma" panose="020B0604030504040204" pitchFamily="34" charset="0"/>
                        </a:rPr>
                        <a:t>9. Річний план роботи закладу: наявність заходів, спрямованих на співпрацю між педагогами: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тренінги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724814200"/>
                  </a:ext>
                </a:extLst>
              </a:tr>
              <a:tr h="0">
                <a:tc>
                  <a:txBody>
                    <a:bodyPr/>
                    <a:lstStyle/>
                    <a:p>
                      <a:pPr algn="l" rtl="0" fontAlgn="t"/>
                      <a:r>
                        <a:rPr lang="ru-RU" sz="100" b="0" i="0" u="none" strike="noStrike">
                          <a:solidFill>
                            <a:srgbClr val="FFFFFF"/>
                          </a:solidFill>
                          <a:effectLst/>
                          <a:latin typeface="Tahoma" panose="020B0604030504040204" pitchFamily="34" charset="0"/>
                        </a:rPr>
                        <a:t>9. Річний план роботи закладу: наявність заходів, спрямованих на співпрацю між педагогами: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наставництво</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726512413"/>
                  </a:ext>
                </a:extLst>
              </a:tr>
              <a:tr h="0">
                <a:tc>
                  <a:txBody>
                    <a:bodyPr/>
                    <a:lstStyle/>
                    <a:p>
                      <a:pPr algn="l" rtl="0" fontAlgn="t"/>
                      <a:r>
                        <a:rPr lang="ru-RU" sz="100" b="0" i="0" u="none" strike="noStrike">
                          <a:solidFill>
                            <a:srgbClr val="FFFFFF"/>
                          </a:solidFill>
                          <a:effectLst/>
                          <a:latin typeface="Tahoma" panose="020B0604030504040204" pitchFamily="34" charset="0"/>
                        </a:rPr>
                        <a:t>9. Річний план роботи закладу: наявність заходів, спрямованих на співпрацю між педагогами: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dirty="0" err="1">
                          <a:solidFill>
                            <a:srgbClr val="000000"/>
                          </a:solidFill>
                          <a:effectLst/>
                          <a:latin typeface="Tahoma" panose="020B0604030504040204" pitchFamily="34" charset="0"/>
                        </a:rPr>
                        <a:t>взаємовідвідування</a:t>
                      </a:r>
                      <a:r>
                        <a:rPr lang="ru-RU" sz="100" b="0" i="0" u="none" strike="noStrike" dirty="0">
                          <a:solidFill>
                            <a:srgbClr val="000000"/>
                          </a:solidFill>
                          <a:effectLst/>
                          <a:latin typeface="Tahoma" panose="020B0604030504040204" pitchFamily="34" charset="0"/>
                        </a:rPr>
                        <a:t> занять</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119622214"/>
                  </a:ext>
                </a:extLst>
              </a:tr>
            </a:tbl>
          </a:graphicData>
        </a:graphic>
      </p:graphicFrame>
      <p:sp>
        <p:nvSpPr>
          <p:cNvPr id="4" name="TextBox 3">
            <a:extLst>
              <a:ext uri="{FF2B5EF4-FFF2-40B4-BE49-F238E27FC236}">
                <a16:creationId xmlns:a16="http://schemas.microsoft.com/office/drawing/2014/main" id="{CB91D55A-DF00-44ED-B76C-2C10F2F09A7D}"/>
              </a:ext>
            </a:extLst>
          </p:cNvPr>
          <p:cNvSpPr txBox="1"/>
          <p:nvPr/>
        </p:nvSpPr>
        <p:spPr>
          <a:xfrm>
            <a:off x="641131" y="265110"/>
            <a:ext cx="11361683" cy="954107"/>
          </a:xfrm>
          <a:prstGeom prst="rect">
            <a:avLst/>
          </a:prstGeom>
          <a:noFill/>
        </p:spPr>
        <p:txBody>
          <a:bodyPr wrap="square" rtlCol="0">
            <a:spAutoFit/>
          </a:bodyPr>
          <a:lstStyle/>
          <a:p>
            <a:r>
              <a:rPr lang="uk-UA" sz="2800" b="1" dirty="0">
                <a:solidFill>
                  <a:srgbClr val="FF0000"/>
                </a:solidFill>
                <a:latin typeface="Times New Roman" panose="02020603050405020304" pitchFamily="18" charset="0"/>
                <a:cs typeface="Times New Roman" panose="02020603050405020304" pitchFamily="18" charset="0"/>
              </a:rPr>
              <a:t>Критерій 3.3.3</a:t>
            </a:r>
            <a:r>
              <a:rPr lang="uk-UA" sz="2800" dirty="0">
                <a:solidFill>
                  <a:srgbClr val="FF0000"/>
                </a:solidFill>
              </a:rPr>
              <a:t>.</a:t>
            </a:r>
            <a:r>
              <a:rPr lang="ru-RU" sz="2800" b="1"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У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закладі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освіти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існує</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практика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педагогічного</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наставництва</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взаємонавчання</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та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інших</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форм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професійної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співпраці</a:t>
            </a:r>
            <a:endParaRPr lang="ru-RU" sz="2800" b="1" i="0" u="none" strike="noStrike" dirty="0">
              <a:solidFill>
                <a:srgbClr val="FF0000"/>
              </a:solidFill>
              <a:effectLst/>
              <a:latin typeface="Times New Roman" panose="02020603050405020304" pitchFamily="18" charset="0"/>
              <a:cs typeface="Times New Roman" panose="02020603050405020304" pitchFamily="18" charset="0"/>
            </a:endParaRPr>
          </a:p>
        </p:txBody>
      </p:sp>
      <p:graphicFrame>
        <p:nvGraphicFramePr>
          <p:cNvPr id="6" name="Таблица 5">
            <a:extLst>
              <a:ext uri="{FF2B5EF4-FFF2-40B4-BE49-F238E27FC236}">
                <a16:creationId xmlns:a16="http://schemas.microsoft.com/office/drawing/2014/main" id="{190C6868-08E2-4BD6-84F2-1B82134CFB26}"/>
              </a:ext>
            </a:extLst>
          </p:cNvPr>
          <p:cNvGraphicFramePr>
            <a:graphicFrameLocks noGrp="1"/>
          </p:cNvGraphicFramePr>
          <p:nvPr>
            <p:extLst>
              <p:ext uri="{D42A27DB-BD31-4B8C-83A1-F6EECF244321}">
                <p14:modId xmlns:p14="http://schemas.microsoft.com/office/powerpoint/2010/main" val="1978189776"/>
              </p:ext>
            </p:extLst>
          </p:nvPr>
        </p:nvGraphicFramePr>
        <p:xfrm>
          <a:off x="189186" y="1432898"/>
          <a:ext cx="11813628" cy="5304452"/>
        </p:xfrm>
        <a:graphic>
          <a:graphicData uri="http://schemas.openxmlformats.org/drawingml/2006/table">
            <a:tbl>
              <a:tblPr/>
              <a:tblGrid>
                <a:gridCol w="7854390">
                  <a:extLst>
                    <a:ext uri="{9D8B030D-6E8A-4147-A177-3AD203B41FA5}">
                      <a16:colId xmlns:a16="http://schemas.microsoft.com/office/drawing/2014/main" val="3279937634"/>
                    </a:ext>
                  </a:extLst>
                </a:gridCol>
                <a:gridCol w="3959238">
                  <a:extLst>
                    <a:ext uri="{9D8B030D-6E8A-4147-A177-3AD203B41FA5}">
                      <a16:colId xmlns:a16="http://schemas.microsoft.com/office/drawing/2014/main" val="3719805031"/>
                    </a:ext>
                  </a:extLst>
                </a:gridCol>
              </a:tblGrid>
              <a:tr h="343761">
                <a:tc gridSpan="2">
                  <a:txBody>
                    <a:bodyPr/>
                    <a:lstStyle/>
                    <a:p>
                      <a:pPr algn="ctr" rtl="0" fontAlgn="ct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Узагальнююча</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інформація</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Форма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вивчення</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документації</a:t>
                      </a:r>
                      <a:endParaRPr lang="ru-RU" sz="18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85070722"/>
                  </a:ext>
                </a:extLst>
              </a:tr>
              <a:tr h="343761">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Питання</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Відповідь</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344524612"/>
                  </a:ext>
                </a:extLst>
              </a:tr>
              <a:tr h="799277">
                <a:tc>
                  <a:txBody>
                    <a:bodyPr/>
                    <a:lstStyle/>
                    <a:p>
                      <a:pPr algn="l" rtl="0" fontAlgn="t"/>
                      <a:r>
                        <a:rPr lang="ru-RU" sz="1800" b="0" i="0" u="none" strike="noStrike">
                          <a:solidFill>
                            <a:srgbClr val="FFFFFF"/>
                          </a:solidFill>
                          <a:effectLst/>
                          <a:latin typeface="Times New Roman" panose="02020603050405020304" pitchFamily="18" charset="0"/>
                          <a:cs typeface="Times New Roman" panose="02020603050405020304" pitchFamily="18" charset="0"/>
                        </a:rPr>
                        <a:t>10. Накази з основної діяльності: про організацію педагогічної інтернатури (виданий в день призначення інтерна на посаду педагогічного працівника)</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відсутній</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наказ</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914195973"/>
                  </a:ext>
                </a:extLst>
              </a:tr>
              <a:tr h="343761">
                <a:tc>
                  <a:txBody>
                    <a:bodyPr/>
                    <a:lstStyle/>
                    <a:p>
                      <a:pPr algn="l" rtl="0" fontAlgn="t"/>
                      <a:r>
                        <a:rPr lang="ru-RU" sz="1800" b="0" i="0" u="none" strike="noStrike">
                          <a:solidFill>
                            <a:srgbClr val="FFFFFF"/>
                          </a:solidFill>
                          <a:effectLst/>
                          <a:latin typeface="Times New Roman" panose="02020603050405020304" pitchFamily="18" charset="0"/>
                          <a:cs typeface="Times New Roman" panose="02020603050405020304" pitchFamily="18" charset="0"/>
                        </a:rPr>
                        <a:t>11. Програма педагогічної інтернатури:</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відсутня</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10094193"/>
                  </a:ext>
                </a:extLst>
              </a:tr>
              <a:tr h="698942">
                <a:tc>
                  <a:txBody>
                    <a:bodyPr/>
                    <a:lstStyle/>
                    <a:p>
                      <a:pPr algn="l" rtl="0" fontAlgn="t"/>
                      <a:r>
                        <a:rPr lang="ru-RU" sz="1800" b="0" i="0" u="none" strike="noStrike">
                          <a:solidFill>
                            <a:srgbClr val="FFFFFF"/>
                          </a:solidFill>
                          <a:effectLst/>
                          <a:latin typeface="Times New Roman" panose="02020603050405020304" pitchFamily="18" charset="0"/>
                          <a:cs typeface="Times New Roman" panose="02020603050405020304" pitchFamily="18" charset="0"/>
                        </a:rPr>
                        <a:t>12. Протоколи засідань педагогічної ради: звіт про виконання програми педагогічної інтернатури, наявність рекомендацій (за потреби):</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ні</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37561605"/>
                  </a:ext>
                </a:extLst>
              </a:tr>
              <a:tr h="536900">
                <a:tc>
                  <a:txBody>
                    <a:bodyPr/>
                    <a:lstStyle/>
                    <a:p>
                      <a:pPr algn="l" rtl="0" fontAlgn="t"/>
                      <a:r>
                        <a:rPr lang="ru-RU" sz="1800" b="0" i="0" u="none" strike="noStrike">
                          <a:solidFill>
                            <a:srgbClr val="FFFFFF"/>
                          </a:solidFill>
                          <a:effectLst/>
                          <a:latin typeface="Times New Roman" panose="02020603050405020304" pitchFamily="18" charset="0"/>
                          <a:cs typeface="Times New Roman" panose="02020603050405020304" pitchFamily="18" charset="0"/>
                        </a:rPr>
                        <a:t>9. Річний план роботи закладу: наявність заходів, спрямованих на співпрацю між педагогами:</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консультації</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184169767"/>
                  </a:ext>
                </a:extLst>
              </a:tr>
              <a:tr h="536900">
                <a:tc>
                  <a:txBody>
                    <a:bodyPr/>
                    <a:lstStyle/>
                    <a:p>
                      <a:pPr algn="l" rtl="0" fontAlgn="t"/>
                      <a:r>
                        <a:rPr lang="ru-RU" sz="1800" b="0" i="0" u="none" strike="noStrike">
                          <a:solidFill>
                            <a:srgbClr val="FFFFFF"/>
                          </a:solidFill>
                          <a:effectLst/>
                          <a:latin typeface="Times New Roman" panose="02020603050405020304" pitchFamily="18" charset="0"/>
                          <a:cs typeface="Times New Roman" panose="02020603050405020304" pitchFamily="18" charset="0"/>
                        </a:rPr>
                        <a:t>9. Річний план роботи закладу: наявність заходів, спрямованих на співпрацю між педагогами:</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майстер-класи</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207413003"/>
                  </a:ext>
                </a:extLst>
              </a:tr>
              <a:tr h="536900">
                <a:tc>
                  <a:txBody>
                    <a:bodyPr/>
                    <a:lstStyle/>
                    <a:p>
                      <a:pPr algn="l" rtl="0" fontAlgn="t"/>
                      <a:r>
                        <a:rPr lang="ru-RU" sz="1800" b="0" i="0" u="none" strike="noStrike">
                          <a:solidFill>
                            <a:srgbClr val="FFFFFF"/>
                          </a:solidFill>
                          <a:effectLst/>
                          <a:latin typeface="Times New Roman" panose="02020603050405020304" pitchFamily="18" charset="0"/>
                          <a:cs typeface="Times New Roman" panose="02020603050405020304" pitchFamily="18" charset="0"/>
                        </a:rPr>
                        <a:t>9. Річний план роботи закладу: наявність заходів, спрямованих на співпрацю між педагогами:</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тренінги</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924751190"/>
                  </a:ext>
                </a:extLst>
              </a:tr>
              <a:tr h="536900">
                <a:tc>
                  <a:txBody>
                    <a:bodyPr/>
                    <a:lstStyle/>
                    <a:p>
                      <a:pPr algn="l" rtl="0" fontAlgn="t"/>
                      <a:r>
                        <a:rPr lang="ru-RU" sz="1800" b="0" i="0" u="none" strike="noStrike">
                          <a:solidFill>
                            <a:srgbClr val="FFFFFF"/>
                          </a:solidFill>
                          <a:effectLst/>
                          <a:latin typeface="Times New Roman" panose="02020603050405020304" pitchFamily="18" charset="0"/>
                          <a:cs typeface="Times New Roman" panose="02020603050405020304" pitchFamily="18" charset="0"/>
                        </a:rPr>
                        <a:t>9. Річний план роботи закладу: наявність заходів, спрямованих на співпрацю між педагогами:</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наставництво</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824678523"/>
                  </a:ext>
                </a:extLst>
              </a:tr>
              <a:tr h="536900">
                <a:tc>
                  <a:txBody>
                    <a:bodyPr/>
                    <a:lstStyle/>
                    <a:p>
                      <a:pPr algn="l" rtl="0" fontAlgn="t"/>
                      <a:r>
                        <a:rPr lang="ru-RU" sz="1800" b="0" i="0" u="none" strike="noStrike" dirty="0">
                          <a:solidFill>
                            <a:srgbClr val="FFFFFF"/>
                          </a:solidFill>
                          <a:effectLst/>
                          <a:latin typeface="Times New Roman" panose="02020603050405020304" pitchFamily="18" charset="0"/>
                          <a:cs typeface="Times New Roman" panose="02020603050405020304" pitchFamily="18" charset="0"/>
                        </a:rPr>
                        <a:t>9. 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Річний</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план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роботи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закладу: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наявність</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заходів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спрямованих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на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співпрацю</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між</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педагогами:</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взаємовідвідування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занять</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203559925"/>
                  </a:ext>
                </a:extLst>
              </a:tr>
            </a:tbl>
          </a:graphicData>
        </a:graphic>
      </p:graphicFrame>
    </p:spTree>
    <p:extLst>
      <p:ext uri="{BB962C8B-B14F-4D97-AF65-F5344CB8AC3E}">
        <p14:creationId xmlns:p14="http://schemas.microsoft.com/office/powerpoint/2010/main" val="403839800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F2DCC913-CDED-4B2C-B0DD-07AB7C28A376}"/>
              </a:ext>
            </a:extLst>
          </p:cNvPr>
          <p:cNvSpPr>
            <a:spLocks noGrp="1"/>
          </p:cNvSpPr>
          <p:nvPr>
            <p:ph type="title"/>
          </p:nvPr>
        </p:nvSpPr>
        <p:spPr/>
        <p:txBody>
          <a:bodyPr/>
          <a:lstStyle/>
          <a:p>
            <a:endParaRPr lang="ru-UA"/>
          </a:p>
        </p:txBody>
      </p:sp>
      <p:graphicFrame>
        <p:nvGraphicFramePr>
          <p:cNvPr id="4" name="Объект 3">
            <a:extLst>
              <a:ext uri="{FF2B5EF4-FFF2-40B4-BE49-F238E27FC236}">
                <a16:creationId xmlns:a16="http://schemas.microsoft.com/office/drawing/2014/main" id="{200E9D00-DFD7-40DD-A472-534604EBB231}"/>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4270858989"/>
                    </a:ext>
                  </a:extLst>
                </a:gridCol>
                <a:gridCol w="25400">
                  <a:extLst>
                    <a:ext uri="{9D8B030D-6E8A-4147-A177-3AD203B41FA5}">
                      <a16:colId xmlns:a16="http://schemas.microsoft.com/office/drawing/2014/main" val="4222910509"/>
                    </a:ext>
                  </a:extLst>
                </a:gridCol>
              </a:tblGrid>
              <a:tr h="0">
                <a:tc gridSpan="2">
                  <a:txBody>
                    <a:bodyPr/>
                    <a:lstStyle/>
                    <a:p>
                      <a:pPr algn="ctr" rtl="0" fontAlgn="ctr"/>
                      <a:r>
                        <a:rPr lang="ru-RU" sz="100" b="1" i="0" u="none" strike="noStrike">
                          <a:solidFill>
                            <a:srgbClr val="FFFFFF"/>
                          </a:solidFill>
                          <a:effectLst/>
                          <a:latin typeface="Tahoma" panose="020B0604030504040204" pitchFamily="34" charset="0"/>
                        </a:rPr>
                        <a:t>Узагальнююча Інформація. Опитувальник Для Заступника Керівника Закладу освіти/для керівника закладу освіти (у штатному розписі відсутня посада заступника)/завідувача філії</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586462702"/>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00" b="0" i="0" u="none" strike="noStrike">
                          <a:solidFill>
                            <a:srgbClr val="000000"/>
                          </a:solidFill>
                          <a:effectLst/>
                          <a:latin typeface="Tahoma" panose="020B0604030504040204" pitchFamily="34" charset="0"/>
                        </a:rPr>
                        <a:t>Відповідь</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923241080"/>
                  </a:ext>
                </a:extLst>
              </a:tr>
              <a:tr h="0">
                <a:tc>
                  <a:txBody>
                    <a:bodyPr/>
                    <a:lstStyle/>
                    <a:p>
                      <a:pPr algn="l" rtl="0" fontAlgn="t"/>
                      <a:r>
                        <a:rPr lang="ru-RU" sz="100" b="0" i="0" u="none" strike="noStrike">
                          <a:solidFill>
                            <a:srgbClr val="FFFFFF"/>
                          </a:solidFill>
                          <a:effectLst/>
                          <a:latin typeface="Tahoma" panose="020B0604030504040204" pitchFamily="34" charset="0"/>
                        </a:rPr>
                        <a:t>15. Чи налагоджена в школі співпраця між педагогами?</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1. Взаємовідвідування.</a:t>
                      </a:r>
                      <a:br>
                        <a:rPr lang="ru-RU" sz="100" b="0" i="0" u="none" strike="noStrike">
                          <a:solidFill>
                            <a:srgbClr val="000000"/>
                          </a:solidFill>
                          <a:effectLst/>
                          <a:latin typeface="Tahoma" panose="020B0604030504040204" pitchFamily="34" charset="0"/>
                        </a:rPr>
                      </a:br>
                      <a:r>
                        <a:rPr lang="ru-RU" sz="100" b="0" i="0" u="none" strike="noStrike">
                          <a:solidFill>
                            <a:srgbClr val="000000"/>
                          </a:solidFill>
                          <a:effectLst/>
                          <a:latin typeface="Tahoma" panose="020B0604030504040204" pitchFamily="34" charset="0"/>
                        </a:rPr>
                        <a:t>2. Проведення бінарних уроків.</a:t>
                      </a:r>
                      <a:br>
                        <a:rPr lang="ru-RU" sz="100" b="0" i="0" u="none" strike="noStrike">
                          <a:solidFill>
                            <a:srgbClr val="000000"/>
                          </a:solidFill>
                          <a:effectLst/>
                          <a:latin typeface="Tahoma" panose="020B0604030504040204" pitchFamily="34" charset="0"/>
                        </a:rPr>
                      </a:br>
                      <a:r>
                        <a:rPr lang="ru-RU" sz="100" b="0" i="0" u="none" strike="noStrike">
                          <a:solidFill>
                            <a:srgbClr val="000000"/>
                          </a:solidFill>
                          <a:effectLst/>
                          <a:latin typeface="Tahoma" panose="020B0604030504040204" pitchFamily="34" charset="0"/>
                        </a:rPr>
                        <a:t>3. Засідання МО (майстер-класи, тренінги, спільна розробка та проведення виховних заходів).</a:t>
                      </a:r>
                      <a:br>
                        <a:rPr lang="ru-RU" sz="100" b="0" i="0" u="none" strike="noStrike">
                          <a:solidFill>
                            <a:srgbClr val="000000"/>
                          </a:solidFill>
                          <a:effectLst/>
                          <a:latin typeface="Tahoma" panose="020B0604030504040204" pitchFamily="34" charset="0"/>
                        </a:rPr>
                      </a:br>
                      <a:r>
                        <a:rPr lang="ru-RU" sz="100" b="0" i="0" u="none" strike="noStrike">
                          <a:solidFill>
                            <a:srgbClr val="000000"/>
                          </a:solidFill>
                          <a:effectLst/>
                          <a:latin typeface="Tahoma" panose="020B0604030504040204" pitchFamily="34" charset="0"/>
                        </a:rPr>
                        <a:t>4. Педагогічне наставництво.</a:t>
                      </a:r>
                      <a:br>
                        <a:rPr lang="ru-RU" sz="100" b="0" i="0" u="none" strike="noStrike">
                          <a:solidFill>
                            <a:srgbClr val="000000"/>
                          </a:solidFill>
                          <a:effectLst/>
                          <a:latin typeface="Tahoma" panose="020B0604030504040204" pitchFamily="34" charset="0"/>
                        </a:rPr>
                      </a:br>
                      <a:r>
                        <a:rPr lang="ru-RU" sz="100" b="0" i="0" u="none" strike="noStrike">
                          <a:solidFill>
                            <a:srgbClr val="000000"/>
                          </a:solidFill>
                          <a:effectLst/>
                          <a:latin typeface="Tahoma" panose="020B0604030504040204" pitchFamily="34" charset="0"/>
                        </a:rPr>
                        <a:t>5. Виступи на педрадах.</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530063243"/>
                  </a:ext>
                </a:extLst>
              </a:tr>
              <a:tr h="0">
                <a:tc>
                  <a:txBody>
                    <a:bodyPr/>
                    <a:lstStyle/>
                    <a:p>
                      <a:pPr algn="l" rtl="0" fontAlgn="t"/>
                      <a:r>
                        <a:rPr lang="ru-RU" sz="100" b="0" i="0" u="none" strike="noStrike">
                          <a:solidFill>
                            <a:srgbClr val="FFFFFF"/>
                          </a:solidFill>
                          <a:effectLst/>
                          <a:latin typeface="Tahoma" panose="020B0604030504040204" pitchFamily="34" charset="0"/>
                        </a:rPr>
                        <a:t>17.1. Чи практикується у школі обмін досвідом та взаємовідвідування учителями навчальних занять?</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a:solidFill>
                            <a:srgbClr val="000000"/>
                          </a:solidFill>
                          <a:effectLst/>
                          <a:latin typeface="Tahoma" panose="020B0604030504040204" pitchFamily="34" charset="0"/>
                        </a:rPr>
                        <a:t>Обмін досвідом переважно відбувається під час засідань педагогічної ради, методичних об'єднань. Взаємовідвідування навчальних занять здійснюється під час засідань методичних об'єднань (показові уроки) та під час самооцінювання закладом напрямків освітньої та управлінської діяльності за складеним графіком.</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40328218"/>
                  </a:ext>
                </a:extLst>
              </a:tr>
              <a:tr h="0">
                <a:tc>
                  <a:txBody>
                    <a:bodyPr/>
                    <a:lstStyle/>
                    <a:p>
                      <a:pPr algn="l" rtl="0" fontAlgn="t"/>
                      <a:r>
                        <a:rPr lang="ru-RU" sz="100" b="0" i="0" u="none" strike="noStrike">
                          <a:solidFill>
                            <a:srgbClr val="FFFFFF"/>
                          </a:solidFill>
                          <a:effectLst/>
                          <a:latin typeface="Tahoma" panose="020B0604030504040204" pitchFamily="34" charset="0"/>
                        </a:rPr>
                        <a:t>17.2. Чи практикується у закладі освіти педагогічне наставництво?</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00" b="0" i="0" u="none" strike="noStrike" dirty="0">
                          <a:solidFill>
                            <a:srgbClr val="000000"/>
                          </a:solidFill>
                          <a:effectLst/>
                          <a:latin typeface="Tahoma" panose="020B0604030504040204" pitchFamily="34" charset="0"/>
                        </a:rPr>
                        <a:t>Для </a:t>
                      </a:r>
                      <a:r>
                        <a:rPr lang="ru-RU" sz="100" b="0" i="0" u="none" strike="noStrike" dirty="0" err="1">
                          <a:solidFill>
                            <a:srgbClr val="000000"/>
                          </a:solidFill>
                          <a:effectLst/>
                          <a:latin typeface="Tahoma" panose="020B0604030504040204" pitchFamily="34" charset="0"/>
                        </a:rPr>
                        <a:t>молодих</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спеціалістів</a:t>
                      </a:r>
                      <a:r>
                        <a:rPr lang="ru-RU" sz="100" b="0" i="0" u="none" strike="noStrike" dirty="0">
                          <a:solidFill>
                            <a:srgbClr val="000000"/>
                          </a:solidFill>
                          <a:effectLst/>
                          <a:latin typeface="Tahoma" panose="020B0604030504040204" pitchFamily="34" charset="0"/>
                        </a:rPr>
                        <a:t> з </a:t>
                      </a:r>
                      <a:r>
                        <a:rPr lang="ru-RU" sz="100" b="0" i="0" u="none" strike="noStrike" dirty="0" err="1">
                          <a:solidFill>
                            <a:srgbClr val="000000"/>
                          </a:solidFill>
                          <a:effectLst/>
                          <a:latin typeface="Tahoma" panose="020B0604030504040204" pitchFamily="34" charset="0"/>
                        </a:rPr>
                        <a:t>досвідом</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роботи</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від</a:t>
                      </a:r>
                      <a:r>
                        <a:rPr lang="ru-RU" sz="100" b="0" i="0" u="none" strike="noStrike" dirty="0">
                          <a:solidFill>
                            <a:srgbClr val="000000"/>
                          </a:solidFill>
                          <a:effectLst/>
                          <a:latin typeface="Tahoma" panose="020B0604030504040204" pitchFamily="34" charset="0"/>
                        </a:rPr>
                        <a:t> 0 до 3 </a:t>
                      </a:r>
                      <a:r>
                        <a:rPr lang="ru-RU" sz="100" b="0" i="0" u="none" strike="noStrike" dirty="0" err="1">
                          <a:solidFill>
                            <a:srgbClr val="000000"/>
                          </a:solidFill>
                          <a:effectLst/>
                          <a:latin typeface="Tahoma" panose="020B0604030504040204" pitchFamily="34" charset="0"/>
                        </a:rPr>
                        <a:t>років</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призначено</a:t>
                      </a:r>
                      <a:r>
                        <a:rPr lang="ru-RU" sz="100" b="0" i="0" u="none" strike="noStrike" dirty="0">
                          <a:solidFill>
                            <a:srgbClr val="000000"/>
                          </a:solidFill>
                          <a:effectLst/>
                          <a:latin typeface="Tahoma" panose="020B0604030504040204" pitchFamily="34" charset="0"/>
                        </a:rPr>
                        <a:t> наказом </a:t>
                      </a:r>
                      <a:r>
                        <a:rPr lang="ru-RU" sz="100" b="0" i="0" u="none" strike="noStrike" dirty="0" err="1">
                          <a:solidFill>
                            <a:srgbClr val="000000"/>
                          </a:solidFill>
                          <a:effectLst/>
                          <a:latin typeface="Tahoma" panose="020B0604030504040204" pitchFamily="34" charset="0"/>
                        </a:rPr>
                        <a:t>педагогічних</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наставників</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які</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надають</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методичну</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допомогу</a:t>
                      </a:r>
                      <a:r>
                        <a:rPr lang="ru-RU" sz="100" b="0" i="0" u="none" strike="noStrike" dirty="0">
                          <a:solidFill>
                            <a:srgbClr val="000000"/>
                          </a:solidFill>
                          <a:effectLst/>
                          <a:latin typeface="Tahoma" panose="020B0604030504040204" pitchFamily="34" charset="0"/>
                        </a:rPr>
                        <a:t>, а </a:t>
                      </a:r>
                      <a:r>
                        <a:rPr lang="ru-RU" sz="100" b="0" i="0" u="none" strike="noStrike" dirty="0" err="1">
                          <a:solidFill>
                            <a:srgbClr val="000000"/>
                          </a:solidFill>
                          <a:effectLst/>
                          <a:latin typeface="Tahoma" panose="020B0604030504040204" pitchFamily="34" charset="0"/>
                        </a:rPr>
                        <a:t>саме</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розробка</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календарних</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планів</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рекомендації</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щодо</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складання</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конспектів</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уроків</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реалізація</a:t>
                      </a:r>
                      <a:r>
                        <a:rPr lang="ru-RU" sz="100" b="0" i="0" u="none" strike="noStrike" dirty="0">
                          <a:solidFill>
                            <a:srgbClr val="000000"/>
                          </a:solidFill>
                          <a:effectLst/>
                          <a:latin typeface="Tahoma" panose="020B0604030504040204" pitchFamily="34" charset="0"/>
                        </a:rPr>
                        <a:t> на </a:t>
                      </a:r>
                      <a:r>
                        <a:rPr lang="ru-RU" sz="100" b="0" i="0" u="none" strike="noStrike" dirty="0" err="1">
                          <a:solidFill>
                            <a:srgbClr val="000000"/>
                          </a:solidFill>
                          <a:effectLst/>
                          <a:latin typeface="Tahoma" panose="020B0604030504040204" pitchFamily="34" charset="0"/>
                        </a:rPr>
                        <a:t>практиці</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технологій</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оцінювання</a:t>
                      </a:r>
                      <a:r>
                        <a:rPr lang="ru-RU" sz="100" b="0" i="0" u="none" strike="noStrike" dirty="0">
                          <a:solidFill>
                            <a:srgbClr val="000000"/>
                          </a:solidFill>
                          <a:effectLst/>
                          <a:latin typeface="Tahoma" panose="020B0604030504040204" pitchFamily="34" charset="0"/>
                        </a:rPr>
                        <a:t> (в тому </a:t>
                      </a:r>
                      <a:r>
                        <a:rPr lang="ru-RU" sz="100" b="0" i="0" u="none" strike="noStrike" dirty="0" err="1">
                          <a:solidFill>
                            <a:srgbClr val="000000"/>
                          </a:solidFill>
                          <a:effectLst/>
                          <a:latin typeface="Tahoma" panose="020B0604030504040204" pitchFamily="34" charset="0"/>
                        </a:rPr>
                        <a:t>числі</a:t>
                      </a:r>
                      <a:r>
                        <a:rPr lang="ru-RU" sz="100" b="0" i="0" u="none" strike="noStrike" dirty="0">
                          <a:solidFill>
                            <a:srgbClr val="000000"/>
                          </a:solidFill>
                          <a:effectLst/>
                          <a:latin typeface="Tahoma" panose="020B0604030504040204" pitchFamily="34" charset="0"/>
                        </a:rPr>
                        <a:t> за </a:t>
                      </a:r>
                      <a:r>
                        <a:rPr lang="ru-RU" sz="100" b="0" i="0" u="none" strike="noStrike" dirty="0" err="1">
                          <a:solidFill>
                            <a:srgbClr val="000000"/>
                          </a:solidFill>
                          <a:effectLst/>
                          <a:latin typeface="Tahoma" panose="020B0604030504040204" pitchFamily="34" charset="0"/>
                        </a:rPr>
                        <a:t>групами</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результатів</a:t>
                      </a:r>
                      <a:r>
                        <a:rPr lang="ru-RU" sz="100" b="0" i="0" u="none" strike="noStrike" dirty="0">
                          <a:solidFill>
                            <a:srgbClr val="000000"/>
                          </a:solidFill>
                          <a:effectLst/>
                          <a:latin typeface="Tahoma" panose="020B0604030504040204" pitchFamily="34" charset="0"/>
                        </a:rPr>
                        <a:t> та </a:t>
                      </a:r>
                      <a:r>
                        <a:rPr lang="ru-RU" sz="100" b="0" i="0" u="none" strike="noStrike" dirty="0" err="1">
                          <a:solidFill>
                            <a:srgbClr val="000000"/>
                          </a:solidFill>
                          <a:effectLst/>
                          <a:latin typeface="Tahoma" panose="020B0604030504040204" pitchFamily="34" charset="0"/>
                        </a:rPr>
                        <a:t>формувального</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оцінювання</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ведення</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електронного</a:t>
                      </a:r>
                      <a:r>
                        <a:rPr lang="ru-RU" sz="100" b="0" i="0" u="none" strike="noStrike" dirty="0">
                          <a:solidFill>
                            <a:srgbClr val="000000"/>
                          </a:solidFill>
                          <a:effectLst/>
                          <a:latin typeface="Tahoma" panose="020B0604030504040204" pitchFamily="34" charset="0"/>
                        </a:rPr>
                        <a:t> журналу,   </a:t>
                      </a:r>
                      <a:r>
                        <a:rPr lang="ru-RU" sz="100" b="0" i="0" u="none" strike="noStrike" dirty="0" err="1">
                          <a:solidFill>
                            <a:srgbClr val="000000"/>
                          </a:solidFill>
                          <a:effectLst/>
                          <a:latin typeface="Tahoma" panose="020B0604030504040204" pitchFamily="34" charset="0"/>
                        </a:rPr>
                        <a:t>відвідування</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молодими</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спеціалістами</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уроків</a:t>
                      </a:r>
                      <a:r>
                        <a:rPr lang="ru-RU" sz="100" b="0" i="0" u="none" strike="noStrike" dirty="0">
                          <a:solidFill>
                            <a:srgbClr val="000000"/>
                          </a:solidFill>
                          <a:effectLst/>
                          <a:latin typeface="Tahoma" panose="020B0604030504040204" pitchFamily="34" charset="0"/>
                        </a:rPr>
                        <a:t> у </a:t>
                      </a:r>
                      <a:r>
                        <a:rPr lang="ru-RU" sz="100" b="0" i="0" u="none" strike="noStrike" dirty="0" err="1">
                          <a:solidFill>
                            <a:srgbClr val="000000"/>
                          </a:solidFill>
                          <a:effectLst/>
                          <a:latin typeface="Tahoma" panose="020B0604030504040204" pitchFamily="34" charset="0"/>
                        </a:rPr>
                        <a:t>педагогічних</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наставників</a:t>
                      </a:r>
                      <a:r>
                        <a:rPr lang="ru-RU" sz="100" b="0" i="0" u="none" strike="noStrike" dirty="0">
                          <a:solidFill>
                            <a:srgbClr val="000000"/>
                          </a:solidFill>
                          <a:effectLst/>
                          <a:latin typeface="Tahoma" panose="020B0604030504040204" pitchFamily="34" charset="0"/>
                        </a:rPr>
                        <a:t> </a:t>
                      </a:r>
                      <a:r>
                        <a:rPr lang="ru-RU" sz="100" b="0" i="0" u="none" strike="noStrike" dirty="0" err="1">
                          <a:solidFill>
                            <a:srgbClr val="000000"/>
                          </a:solidFill>
                          <a:effectLst/>
                          <a:latin typeface="Tahoma" panose="020B0604030504040204" pitchFamily="34" charset="0"/>
                        </a:rPr>
                        <a:t>тощо</a:t>
                      </a:r>
                      <a:r>
                        <a:rPr lang="ru-RU" sz="100" b="0" i="0" u="none" strike="noStrike" dirty="0">
                          <a:solidFill>
                            <a:srgbClr val="000000"/>
                          </a:solidFill>
                          <a:effectLst/>
                          <a:latin typeface="Tahoma" panose="020B0604030504040204" pitchFamily="34" charset="0"/>
                        </a:rPr>
                        <a:t>.</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392571222"/>
                  </a:ext>
                </a:extLst>
              </a:tr>
            </a:tbl>
          </a:graphicData>
        </a:graphic>
      </p:graphicFrame>
      <p:graphicFrame>
        <p:nvGraphicFramePr>
          <p:cNvPr id="5" name="Таблица 4">
            <a:extLst>
              <a:ext uri="{FF2B5EF4-FFF2-40B4-BE49-F238E27FC236}">
                <a16:creationId xmlns:a16="http://schemas.microsoft.com/office/drawing/2014/main" id="{D1D112B7-081C-4674-8954-64F51B4CBA4F}"/>
              </a:ext>
            </a:extLst>
          </p:cNvPr>
          <p:cNvGraphicFramePr>
            <a:graphicFrameLocks noGrp="1"/>
          </p:cNvGraphicFramePr>
          <p:nvPr>
            <p:extLst>
              <p:ext uri="{D42A27DB-BD31-4B8C-83A1-F6EECF244321}">
                <p14:modId xmlns:p14="http://schemas.microsoft.com/office/powerpoint/2010/main" val="454003167"/>
              </p:ext>
            </p:extLst>
          </p:nvPr>
        </p:nvGraphicFramePr>
        <p:xfrm>
          <a:off x="99152" y="859316"/>
          <a:ext cx="11920249" cy="6511271"/>
        </p:xfrm>
        <a:graphic>
          <a:graphicData uri="http://schemas.openxmlformats.org/drawingml/2006/table">
            <a:tbl>
              <a:tblPr/>
              <a:tblGrid>
                <a:gridCol w="3888954">
                  <a:extLst>
                    <a:ext uri="{9D8B030D-6E8A-4147-A177-3AD203B41FA5}">
                      <a16:colId xmlns:a16="http://schemas.microsoft.com/office/drawing/2014/main" val="566405440"/>
                    </a:ext>
                  </a:extLst>
                </a:gridCol>
                <a:gridCol w="8031295">
                  <a:extLst>
                    <a:ext uri="{9D8B030D-6E8A-4147-A177-3AD203B41FA5}">
                      <a16:colId xmlns:a16="http://schemas.microsoft.com/office/drawing/2014/main" val="1195900894"/>
                    </a:ext>
                  </a:extLst>
                </a:gridCol>
              </a:tblGrid>
              <a:tr h="473739">
                <a:tc gridSpan="2">
                  <a:txBody>
                    <a:bodyPr/>
                    <a:lstStyle/>
                    <a:p>
                      <a:pPr algn="ctr" rtl="0" fontAlgn="ct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Узагальнююча</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Інформація</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Опитувальник</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Для Заступника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Керівника</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Закладу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освіти</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/для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керівника</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закладу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освіти</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(у штатному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розписі</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відсутня</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посада заступника)/</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завідувача</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філії</a:t>
                      </a:r>
                      <a:endParaRPr lang="ru-RU" sz="18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5205" marR="5205" marT="520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extLst>
                  <a:ext uri="{0D108BD9-81ED-4DB2-BD59-A6C34878D82A}">
                    <a16:rowId xmlns:a16="http://schemas.microsoft.com/office/drawing/2014/main" val="1358262794"/>
                  </a:ext>
                </a:extLst>
              </a:tr>
              <a:tr h="194301">
                <a:tc>
                  <a:txBody>
                    <a:bodyPr/>
                    <a:lstStyle/>
                    <a:p>
                      <a:pPr algn="l" rtl="0" fontAlgn="ct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Питання</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5205" marR="5205" marT="520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Відповідь</a:t>
                      </a:r>
                    </a:p>
                  </a:txBody>
                  <a:tcPr marL="5205" marR="5205" marT="520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32421876"/>
                  </a:ext>
                </a:extLst>
              </a:tr>
              <a:tr h="1044970">
                <a:tc>
                  <a:txBody>
                    <a:bodyPr/>
                    <a:lstStyle/>
                    <a:p>
                      <a:pPr algn="l" rtl="0" fontAlgn="t"/>
                      <a:r>
                        <a:rPr lang="ru-RU" sz="1800" b="0" i="0" u="none" strike="noStrike" dirty="0">
                          <a:solidFill>
                            <a:srgbClr val="FFFFFF"/>
                          </a:solidFill>
                          <a:effectLst/>
                          <a:latin typeface="Times New Roman" panose="02020603050405020304" pitchFamily="18" charset="0"/>
                          <a:cs typeface="Times New Roman" panose="02020603050405020304" pitchFamily="18" charset="0"/>
                        </a:rPr>
                        <a:t>15.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Чи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налагоджена</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в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школі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співпраця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між</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педагогами?</a:t>
                      </a:r>
                    </a:p>
                  </a:txBody>
                  <a:tcPr marL="5205" marR="5205" marT="520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800" b="0" i="0" u="none" strike="noStrike" dirty="0">
                          <a:solidFill>
                            <a:srgbClr val="000000"/>
                          </a:solidFill>
                          <a:effectLst/>
                          <a:latin typeface="Times New Roman" panose="02020603050405020304" pitchFamily="18" charset="0"/>
                          <a:cs typeface="Times New Roman" panose="02020603050405020304" pitchFamily="18" charset="0"/>
                        </a:rPr>
                        <a:t>1.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Взаємовідвідування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a:t>
                      </a:r>
                      <a:br>
                        <a:rPr lang="ru-RU" sz="1800" b="0" i="0" u="none" strike="noStrike" dirty="0">
                          <a:solidFill>
                            <a:srgbClr val="000000"/>
                          </a:solidFill>
                          <a:effectLst/>
                          <a:latin typeface="Times New Roman" panose="02020603050405020304" pitchFamily="18" charset="0"/>
                          <a:cs typeface="Times New Roman" panose="02020603050405020304" pitchFamily="18" charset="0"/>
                        </a:rPr>
                      </a:br>
                      <a:r>
                        <a:rPr lang="ru-RU" sz="1800" b="0" i="0" u="none" strike="noStrike" dirty="0">
                          <a:solidFill>
                            <a:srgbClr val="000000"/>
                          </a:solidFill>
                          <a:effectLst/>
                          <a:latin typeface="Times New Roman" panose="02020603050405020304" pitchFamily="18" charset="0"/>
                          <a:cs typeface="Times New Roman" panose="02020603050405020304" pitchFamily="18" charset="0"/>
                        </a:rPr>
                        <a:t>2.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Проведення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бінарних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уроків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a:t>
                      </a:r>
                      <a:br>
                        <a:rPr lang="ru-RU" sz="1800" b="0" i="0" u="none" strike="noStrike" dirty="0">
                          <a:solidFill>
                            <a:srgbClr val="000000"/>
                          </a:solidFill>
                          <a:effectLst/>
                          <a:latin typeface="Times New Roman" panose="02020603050405020304" pitchFamily="18" charset="0"/>
                          <a:cs typeface="Times New Roman" panose="02020603050405020304" pitchFamily="18" charset="0"/>
                        </a:rPr>
                      </a:br>
                      <a:r>
                        <a:rPr lang="ru-RU" sz="1800" b="0" i="0" u="none" strike="noStrike" dirty="0">
                          <a:solidFill>
                            <a:srgbClr val="000000"/>
                          </a:solidFill>
                          <a:effectLst/>
                          <a:latin typeface="Times New Roman" panose="02020603050405020304" pitchFamily="18" charset="0"/>
                          <a:cs typeface="Times New Roman" panose="02020603050405020304" pitchFamily="18" charset="0"/>
                        </a:rPr>
                        <a:t>3.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Засідання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МО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майстер-класи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тренінги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спільна</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розробка</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проведення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виховних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заходів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a:t>
                      </a:r>
                      <a:br>
                        <a:rPr lang="ru-RU" sz="1800" b="0" i="0" u="none" strike="noStrike" dirty="0">
                          <a:solidFill>
                            <a:srgbClr val="000000"/>
                          </a:solidFill>
                          <a:effectLst/>
                          <a:latin typeface="Times New Roman" panose="02020603050405020304" pitchFamily="18" charset="0"/>
                          <a:cs typeface="Times New Roman" panose="02020603050405020304" pitchFamily="18" charset="0"/>
                        </a:rPr>
                      </a:br>
                      <a:r>
                        <a:rPr lang="ru-RU" sz="1800" b="0" i="0" u="none" strike="noStrike" dirty="0">
                          <a:solidFill>
                            <a:srgbClr val="000000"/>
                          </a:solidFill>
                          <a:effectLst/>
                          <a:latin typeface="Times New Roman" panose="02020603050405020304" pitchFamily="18" charset="0"/>
                          <a:cs typeface="Times New Roman" panose="02020603050405020304" pitchFamily="18" charset="0"/>
                        </a:rPr>
                        <a:t>4.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Педагогічне</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наставництво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a:t>
                      </a:r>
                      <a:br>
                        <a:rPr lang="ru-RU" sz="1800" b="0" i="0" u="none" strike="noStrike" dirty="0">
                          <a:solidFill>
                            <a:srgbClr val="000000"/>
                          </a:solidFill>
                          <a:effectLst/>
                          <a:latin typeface="Times New Roman" panose="02020603050405020304" pitchFamily="18" charset="0"/>
                          <a:cs typeface="Times New Roman" panose="02020603050405020304" pitchFamily="18" charset="0"/>
                        </a:rPr>
                      </a:br>
                      <a:r>
                        <a:rPr lang="ru-RU" sz="1800" b="0" i="0" u="none" strike="noStrike" dirty="0">
                          <a:solidFill>
                            <a:srgbClr val="000000"/>
                          </a:solidFill>
                          <a:effectLst/>
                          <a:latin typeface="Times New Roman" panose="02020603050405020304" pitchFamily="18" charset="0"/>
                          <a:cs typeface="Times New Roman" panose="02020603050405020304" pitchFamily="18" charset="0"/>
                        </a:rPr>
                        <a:t>5.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Виступи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на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педрадах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a:t>
                      </a:r>
                    </a:p>
                  </a:txBody>
                  <a:tcPr marL="5205" marR="5205" marT="520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91517994"/>
                  </a:ext>
                </a:extLst>
              </a:tr>
              <a:tr h="1640920">
                <a:tc>
                  <a:txBody>
                    <a:bodyPr/>
                    <a:lstStyle/>
                    <a:p>
                      <a:pPr algn="l" rtl="0" fontAlgn="t"/>
                      <a:r>
                        <a:rPr lang="ru-RU" sz="1800" b="0" i="0" u="none" strike="noStrike" dirty="0">
                          <a:solidFill>
                            <a:srgbClr val="FFFFFF"/>
                          </a:solidFill>
                          <a:effectLst/>
                          <a:latin typeface="Times New Roman" panose="02020603050405020304" pitchFamily="18" charset="0"/>
                          <a:cs typeface="Times New Roman" panose="02020603050405020304" pitchFamily="18" charset="0"/>
                        </a:rPr>
                        <a:t>17.1.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Чи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практикується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у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школі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обмін</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досвідом</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взаємовідвідування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учителями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навчальних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занять?</a:t>
                      </a:r>
                    </a:p>
                  </a:txBody>
                  <a:tcPr marL="5205" marR="5205" marT="520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Обмін</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досвідом</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переважно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відбувається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під</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час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засідань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педагогічної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ради,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методичних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об'єднань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Взаємовідвідування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навчальних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занять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здійснюється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під</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час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засідань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методичних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об'єднань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показові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уроки) та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під</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час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самооцінювання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закладом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напрямків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освітньої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управлінської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діяльності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за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складеним</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графіком</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a:t>
                      </a:r>
                    </a:p>
                  </a:txBody>
                  <a:tcPr marL="5205" marR="5205" marT="520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74739703"/>
                  </a:ext>
                </a:extLst>
              </a:tr>
              <a:tr h="2385856">
                <a:tc>
                  <a:txBody>
                    <a:bodyPr/>
                    <a:lstStyle/>
                    <a:p>
                      <a:pPr algn="l" rtl="0" fontAlgn="t"/>
                      <a:r>
                        <a:rPr lang="ru-RU" sz="1800" b="0" i="0" u="none" strike="noStrike" dirty="0">
                          <a:solidFill>
                            <a:srgbClr val="FFFFFF"/>
                          </a:solidFill>
                          <a:effectLst/>
                          <a:latin typeface="Times New Roman" panose="02020603050405020304" pitchFamily="18" charset="0"/>
                          <a:cs typeface="Times New Roman" panose="02020603050405020304" pitchFamily="18" charset="0"/>
                        </a:rPr>
                        <a:t>17.2.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Чи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практикується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у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закладі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освіти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педагогічне</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наставництво</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a:t>
                      </a:r>
                    </a:p>
                  </a:txBody>
                  <a:tcPr marL="5205" marR="5205" marT="520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l" rtl="0" fontAlgn="t"/>
                      <a:r>
                        <a:rPr lang="ru-RU" sz="1800" b="0" i="0" u="none" strike="noStrike" dirty="0">
                          <a:solidFill>
                            <a:srgbClr val="000000"/>
                          </a:solidFill>
                          <a:effectLst/>
                          <a:latin typeface="Times New Roman" panose="02020603050405020304" pitchFamily="18" charset="0"/>
                          <a:cs typeface="Times New Roman" panose="02020603050405020304" pitchFamily="18" charset="0"/>
                        </a:rPr>
                        <a:t>Для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молодих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спеціалістів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з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досвідом</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роботи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від</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0 до 3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років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призначено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наказом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наставників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які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надають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методичну</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допомогу</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саме</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розробка</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календарних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планів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рекомендації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щодо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складання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конспектів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уроків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реалізація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на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практиці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технологій</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оцінювання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(в тому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числі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за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групами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результатів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формувального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оцінювання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ведення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електронного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журналу,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відвідування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молодими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спеціалістами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уроків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у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наставників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тощо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a:t>
                      </a:r>
                    </a:p>
                  </a:txBody>
                  <a:tcPr marL="5205" marR="5205" marT="5205"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569530146"/>
                  </a:ext>
                </a:extLst>
              </a:tr>
            </a:tbl>
          </a:graphicData>
        </a:graphic>
      </p:graphicFrame>
      <p:sp>
        <p:nvSpPr>
          <p:cNvPr id="6" name="TextBox 5">
            <a:extLst>
              <a:ext uri="{FF2B5EF4-FFF2-40B4-BE49-F238E27FC236}">
                <a16:creationId xmlns:a16="http://schemas.microsoft.com/office/drawing/2014/main" id="{C496D9D4-3693-42B5-9177-725C95F82033}"/>
              </a:ext>
            </a:extLst>
          </p:cNvPr>
          <p:cNvSpPr txBox="1"/>
          <p:nvPr/>
        </p:nvSpPr>
        <p:spPr>
          <a:xfrm>
            <a:off x="2225407" y="242371"/>
            <a:ext cx="9177051" cy="461665"/>
          </a:xfrm>
          <a:prstGeom prst="rect">
            <a:avLst/>
          </a:prstGeom>
          <a:noFill/>
        </p:spPr>
        <p:txBody>
          <a:bodyPr wrap="square" rtlCol="0">
            <a:spAutoFit/>
          </a:bodyPr>
          <a:lstStyle/>
          <a:p>
            <a:r>
              <a:rPr lang="uk-UA" sz="2400" dirty="0">
                <a:solidFill>
                  <a:srgbClr val="FF0000"/>
                </a:solidFill>
                <a:latin typeface="Times New Roman" panose="02020603050405020304" pitchFamily="18" charset="0"/>
                <a:cs typeface="Times New Roman" panose="02020603050405020304" pitchFamily="18" charset="0"/>
              </a:rPr>
              <a:t>Опитувальник для заступника  керівника закладу / керівника</a:t>
            </a:r>
            <a:endParaRPr lang="ru-UA"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88264130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DA4AA2B-B807-42F3-9B84-297FC3B9DDC7}"/>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26EF9F40-81C2-4DC0-961A-40A813E77253}"/>
              </a:ext>
            </a:extLst>
          </p:cNvPr>
          <p:cNvSpPr>
            <a:spLocks noGrp="1"/>
          </p:cNvSpPr>
          <p:nvPr>
            <p:ph idx="1"/>
          </p:nvPr>
        </p:nvSpPr>
        <p:spPr/>
        <p:txBody>
          <a:bodyPr/>
          <a:lstStyle/>
          <a:p>
            <a:endParaRPr lang="ru-UA"/>
          </a:p>
        </p:txBody>
      </p:sp>
      <p:pic>
        <p:nvPicPr>
          <p:cNvPr id="4"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954502" y="1327129"/>
            <a:ext cx="10690327" cy="5144943"/>
          </a:xfrm>
          <a:prstGeom prst="rect">
            <a:avLst/>
          </a:prstGeom>
          <a:noFill/>
        </p:spPr>
      </p:pic>
      <p:sp>
        <p:nvSpPr>
          <p:cNvPr id="5" name="TextBox 4">
            <a:extLst>
              <a:ext uri="{FF2B5EF4-FFF2-40B4-BE49-F238E27FC236}">
                <a16:creationId xmlns:a16="http://schemas.microsoft.com/office/drawing/2014/main" id="{900DC1D5-18C2-4C36-827B-8C6479F3C86D}"/>
              </a:ext>
            </a:extLst>
          </p:cNvPr>
          <p:cNvSpPr txBox="1"/>
          <p:nvPr/>
        </p:nvSpPr>
        <p:spPr>
          <a:xfrm>
            <a:off x="2317214" y="292387"/>
            <a:ext cx="8989764" cy="584775"/>
          </a:xfrm>
          <a:prstGeom prst="rect">
            <a:avLst/>
          </a:prstGeom>
          <a:noFill/>
        </p:spPr>
        <p:txBody>
          <a:bodyPr wrap="square" rtlCol="0">
            <a:spAutoFit/>
          </a:bodyPr>
          <a:lstStyle/>
          <a:p>
            <a:r>
              <a:rPr lang="uk-UA" sz="3200" dirty="0">
                <a:solidFill>
                  <a:srgbClr val="FF0000"/>
                </a:solidFill>
                <a:latin typeface="Times New Roman" panose="02020603050405020304" pitchFamily="18" charset="0"/>
                <a:cs typeface="Times New Roman" panose="02020603050405020304" pitchFamily="18" charset="0"/>
              </a:rPr>
              <a:t>Анкетування  педагогічних працівників</a:t>
            </a:r>
            <a:endParaRPr lang="ru-UA" sz="32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4450940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2ECD08B1-6012-482E-955E-A8C54DF72494}"/>
              </a:ext>
            </a:extLst>
          </p:cNvPr>
          <p:cNvSpPr>
            <a:spLocks noGrp="1"/>
          </p:cNvSpPr>
          <p:nvPr>
            <p:ph type="title"/>
          </p:nvPr>
        </p:nvSpPr>
        <p:spPr/>
        <p:txBody>
          <a:bodyPr/>
          <a:lstStyle/>
          <a:p>
            <a:endParaRPr lang="ru-UA"/>
          </a:p>
        </p:txBody>
      </p:sp>
      <p:graphicFrame>
        <p:nvGraphicFramePr>
          <p:cNvPr id="4" name="Объект 3">
            <a:extLst>
              <a:ext uri="{FF2B5EF4-FFF2-40B4-BE49-F238E27FC236}">
                <a16:creationId xmlns:a16="http://schemas.microsoft.com/office/drawing/2014/main" id="{51F82D92-E3C5-44D1-8873-9FE0C89A7786}"/>
              </a:ext>
            </a:extLst>
          </p:cNvPr>
          <p:cNvGraphicFramePr>
            <a:graphicFrameLocks noGrp="1"/>
          </p:cNvGraphicFramePr>
          <p:nvPr>
            <p:ph idx="1"/>
          </p:nvPr>
        </p:nvGraphicFramePr>
        <p:xfrm>
          <a:off x="0" y="0"/>
          <a:ext cx="0" cy="0"/>
        </p:xfrm>
        <a:graphic>
          <a:graphicData uri="http://schemas.openxmlformats.org/drawingml/2006/table">
            <a:tbl>
              <a:tblPr>
                <a:tableStyleId>{5C22544A-7EE6-4342-B048-85BDC9FD1C3A}</a:tableStyleId>
              </a:tblPr>
              <a:tblGrid>
                <a:gridCol w="25400">
                  <a:extLst>
                    <a:ext uri="{9D8B030D-6E8A-4147-A177-3AD203B41FA5}">
                      <a16:colId xmlns:a16="http://schemas.microsoft.com/office/drawing/2014/main" val="3177124625"/>
                    </a:ext>
                  </a:extLst>
                </a:gridCol>
                <a:gridCol w="25400">
                  <a:extLst>
                    <a:ext uri="{9D8B030D-6E8A-4147-A177-3AD203B41FA5}">
                      <a16:colId xmlns:a16="http://schemas.microsoft.com/office/drawing/2014/main" val="1585820280"/>
                    </a:ext>
                  </a:extLst>
                </a:gridCol>
                <a:gridCol w="25400">
                  <a:extLst>
                    <a:ext uri="{9D8B030D-6E8A-4147-A177-3AD203B41FA5}">
                      <a16:colId xmlns:a16="http://schemas.microsoft.com/office/drawing/2014/main" val="1526381145"/>
                    </a:ext>
                  </a:extLst>
                </a:gridCol>
                <a:gridCol w="25400">
                  <a:extLst>
                    <a:ext uri="{9D8B030D-6E8A-4147-A177-3AD203B41FA5}">
                      <a16:colId xmlns:a16="http://schemas.microsoft.com/office/drawing/2014/main" val="1265019145"/>
                    </a:ext>
                  </a:extLst>
                </a:gridCol>
                <a:gridCol w="25400">
                  <a:extLst>
                    <a:ext uri="{9D8B030D-6E8A-4147-A177-3AD203B41FA5}">
                      <a16:colId xmlns:a16="http://schemas.microsoft.com/office/drawing/2014/main" val="4189562279"/>
                    </a:ext>
                  </a:extLst>
                </a:gridCol>
                <a:gridCol w="25400">
                  <a:extLst>
                    <a:ext uri="{9D8B030D-6E8A-4147-A177-3AD203B41FA5}">
                      <a16:colId xmlns:a16="http://schemas.microsoft.com/office/drawing/2014/main" val="2092104701"/>
                    </a:ext>
                  </a:extLst>
                </a:gridCol>
              </a:tblGrid>
              <a:tr h="0">
                <a:tc>
                  <a:txBody>
                    <a:bodyPr/>
                    <a:lstStyle/>
                    <a:p>
                      <a:pPr algn="l" rtl="0" fontAlgn="ctr"/>
                      <a:r>
                        <a:rPr lang="ru-RU" sz="100" u="none" strike="noStrike">
                          <a:effectLst/>
                        </a:rPr>
                        <a:t>Вимога 3.4. Організація педагогічної діяльності на засадах академічної доброчесності</a:t>
                      </a:r>
                      <a:endParaRPr lang="ru-RU" sz="100" b="0" i="0" u="none" strike="noStrike">
                        <a:solidFill>
                          <a:srgbClr val="FFFFFF"/>
                        </a:solidFill>
                        <a:effectLst/>
                        <a:latin typeface="Arial" panose="020B0604020202020204" pitchFamily="34" charset="0"/>
                      </a:endParaRPr>
                    </a:p>
                  </a:txBody>
                  <a:tcPr marL="0" marR="0" marT="0" marB="0" anchor="ctr"/>
                </a:tc>
                <a:tc>
                  <a:txBody>
                    <a:bodyPr/>
                    <a:lstStyle/>
                    <a:p>
                      <a:pPr algn="ctr" rtl="0" fontAlgn="ctr"/>
                      <a:r>
                        <a:rPr lang="ru-RU" sz="100" u="none" strike="noStrike">
                          <a:effectLst/>
                        </a:rPr>
                        <a:t>Рівень(число)</a:t>
                      </a:r>
                      <a:endParaRPr lang="ru-RU" sz="100" b="0" i="0" u="none" strike="noStrike">
                        <a:solidFill>
                          <a:srgbClr val="000000"/>
                        </a:solidFill>
                        <a:effectLst/>
                        <a:latin typeface="Arial" panose="020B0604020202020204" pitchFamily="34" charset="0"/>
                      </a:endParaRPr>
                    </a:p>
                  </a:txBody>
                  <a:tcPr marL="0" marR="0" marT="0" marB="0" anchor="ctr"/>
                </a:tc>
                <a:tc>
                  <a:txBody>
                    <a:bodyPr/>
                    <a:lstStyle/>
                    <a:p>
                      <a:pPr algn="ctr" rtl="0" fontAlgn="ctr"/>
                      <a:r>
                        <a:rPr lang="ru-RU" sz="100" u="none" strike="noStrike">
                          <a:effectLst/>
                        </a:rPr>
                        <a:t>Високий</a:t>
                      </a:r>
                      <a:endParaRPr lang="ru-RU" sz="100" b="0" i="0" u="none" strike="noStrike">
                        <a:solidFill>
                          <a:srgbClr val="000000"/>
                        </a:solidFill>
                        <a:effectLst/>
                        <a:latin typeface="Arial" panose="020B0604020202020204" pitchFamily="34" charset="0"/>
                      </a:endParaRPr>
                    </a:p>
                  </a:txBody>
                  <a:tcPr marL="0" marR="0" marT="0" marB="0" anchor="ctr"/>
                </a:tc>
                <a:tc>
                  <a:txBody>
                    <a:bodyPr/>
                    <a:lstStyle/>
                    <a:p>
                      <a:pPr algn="ctr" rtl="0" fontAlgn="ctr"/>
                      <a:r>
                        <a:rPr lang="ru-RU" sz="100" u="none" strike="noStrike">
                          <a:effectLst/>
                        </a:rPr>
                        <a:t>Достатній</a:t>
                      </a:r>
                      <a:endParaRPr lang="ru-RU" sz="100" b="0" i="0" u="none" strike="noStrike">
                        <a:solidFill>
                          <a:srgbClr val="000000"/>
                        </a:solidFill>
                        <a:effectLst/>
                        <a:latin typeface="Arial" panose="020B0604020202020204" pitchFamily="34" charset="0"/>
                      </a:endParaRPr>
                    </a:p>
                  </a:txBody>
                  <a:tcPr marL="0" marR="0" marT="0" marB="0" anchor="ctr"/>
                </a:tc>
                <a:tc>
                  <a:txBody>
                    <a:bodyPr/>
                    <a:lstStyle/>
                    <a:p>
                      <a:pPr algn="ctr" rtl="0" fontAlgn="ctr"/>
                      <a:r>
                        <a:rPr lang="ru-RU" sz="100" u="none" strike="noStrike">
                          <a:effectLst/>
                        </a:rPr>
                        <a:t>ВП</a:t>
                      </a:r>
                      <a:endParaRPr lang="ru-RU" sz="100" b="0" i="0" u="none" strike="noStrike">
                        <a:solidFill>
                          <a:srgbClr val="000000"/>
                        </a:solidFill>
                        <a:effectLst/>
                        <a:latin typeface="Arial" panose="020B0604020202020204" pitchFamily="34" charset="0"/>
                      </a:endParaRPr>
                    </a:p>
                  </a:txBody>
                  <a:tcPr marL="0" marR="0" marT="0" marB="0" anchor="ctr"/>
                </a:tc>
                <a:tc>
                  <a:txBody>
                    <a:bodyPr/>
                    <a:lstStyle/>
                    <a:p>
                      <a:pPr algn="ctr" rtl="0" fontAlgn="ctr"/>
                      <a:r>
                        <a:rPr lang="ru-RU" sz="100" u="none" strike="noStrike">
                          <a:effectLst/>
                        </a:rPr>
                        <a:t>Низький</a:t>
                      </a:r>
                      <a:endParaRPr lang="ru-RU" sz="100" b="0" i="0" u="none" strike="noStrike">
                        <a:solidFill>
                          <a:srgbClr val="000000"/>
                        </a:solidFill>
                        <a:effectLst/>
                        <a:latin typeface="Arial" panose="020B0604020202020204" pitchFamily="34" charset="0"/>
                      </a:endParaRPr>
                    </a:p>
                  </a:txBody>
                  <a:tcPr marL="0" marR="0" marT="0" marB="0" anchor="ctr"/>
                </a:tc>
                <a:extLst>
                  <a:ext uri="{0D108BD9-81ED-4DB2-BD59-A6C34878D82A}">
                    <a16:rowId xmlns:a16="http://schemas.microsoft.com/office/drawing/2014/main" val="4048496880"/>
                  </a:ext>
                </a:extLst>
              </a:tr>
              <a:tr h="0">
                <a:tc>
                  <a:txBody>
                    <a:bodyPr/>
                    <a:lstStyle/>
                    <a:p>
                      <a:pPr algn="l" rtl="0" fontAlgn="ctr"/>
                      <a:r>
                        <a:rPr lang="ru-RU" sz="100" u="none" strike="noStrike">
                          <a:effectLst/>
                        </a:rPr>
                        <a:t>Критерій 3.4.1. Педагогічні працівники під час провадження педагогічної та наукової (творчої) діяльності дотримуються академічної доброчесності</a:t>
                      </a:r>
                      <a:endParaRPr lang="ru-RU" sz="100" b="0" i="0" u="none" strike="noStrike">
                        <a:solidFill>
                          <a:srgbClr val="000000"/>
                        </a:solidFill>
                        <a:effectLst/>
                        <a:latin typeface="Arial" panose="020B0604020202020204" pitchFamily="34" charset="0"/>
                      </a:endParaRPr>
                    </a:p>
                  </a:txBody>
                  <a:tcPr marL="0" marR="0" marT="0" marB="0" anchor="ctr"/>
                </a:tc>
                <a:tc>
                  <a:txBody>
                    <a:bodyPr/>
                    <a:lstStyle/>
                    <a:p>
                      <a:pPr algn="ctr" rtl="0" fontAlgn="ctr"/>
                      <a:r>
                        <a:rPr lang="ru-UA" sz="100" u="none" strike="noStrike">
                          <a:effectLst/>
                        </a:rPr>
                        <a:t>3</a:t>
                      </a:r>
                      <a:endParaRPr lang="ru-UA" sz="100" b="0" i="0" u="none" strike="noStrike">
                        <a:solidFill>
                          <a:srgbClr val="000000"/>
                        </a:solidFill>
                        <a:effectLst/>
                        <a:latin typeface="Arial" panose="020B0604020202020204" pitchFamily="34" charset="0"/>
                      </a:endParaRPr>
                    </a:p>
                  </a:txBody>
                  <a:tcPr marL="0" marR="0" marT="0" marB="0" anchor="ctr"/>
                </a:tc>
                <a:tc>
                  <a:txBody>
                    <a:bodyPr/>
                    <a:lstStyle/>
                    <a:p>
                      <a:pPr algn="ctr" rtl="0" fontAlgn="ctr"/>
                      <a:r>
                        <a:rPr lang="ru-UA" sz="100" u="none" strike="noStrike">
                          <a:effectLst/>
                        </a:rPr>
                        <a:t> </a:t>
                      </a:r>
                      <a:endParaRPr lang="ru-UA" sz="100" b="0" i="0" u="none" strike="noStrike">
                        <a:solidFill>
                          <a:srgbClr val="000000"/>
                        </a:solidFill>
                        <a:effectLst/>
                        <a:latin typeface="Arial" panose="020B0604020202020204" pitchFamily="34" charset="0"/>
                      </a:endParaRPr>
                    </a:p>
                  </a:txBody>
                  <a:tcPr marL="0" marR="0" marT="0" marB="0" anchor="ctr"/>
                </a:tc>
                <a:tc>
                  <a:txBody>
                    <a:bodyPr/>
                    <a:lstStyle/>
                    <a:p>
                      <a:pPr algn="l" rtl="0" fontAlgn="t"/>
                      <a:r>
                        <a:rPr lang="ru-UA" sz="100" u="none" strike="noStrike">
                          <a:effectLst/>
                        </a:rPr>
                        <a:t> </a:t>
                      </a:r>
                      <a:endParaRPr lang="ru-UA" sz="100" b="0" i="0" u="none" strike="noStrike">
                        <a:solidFill>
                          <a:srgbClr val="000000"/>
                        </a:solidFill>
                        <a:effectLst/>
                        <a:latin typeface="Arial" panose="020B0604020202020204" pitchFamily="34" charset="0"/>
                      </a:endParaRPr>
                    </a:p>
                  </a:txBody>
                  <a:tcPr marL="0" marR="0" marT="0" marB="0"/>
                </a:tc>
                <a:tc>
                  <a:txBody>
                    <a:bodyPr/>
                    <a:lstStyle/>
                    <a:p>
                      <a:pPr algn="l" rtl="0" fontAlgn="t"/>
                      <a:r>
                        <a:rPr lang="ru-UA" sz="100" u="none" strike="noStrike">
                          <a:effectLst/>
                        </a:rPr>
                        <a:t> </a:t>
                      </a:r>
                      <a:endParaRPr lang="ru-UA" sz="100" b="0" i="0" u="none" strike="noStrike">
                        <a:solidFill>
                          <a:srgbClr val="000000"/>
                        </a:solidFill>
                        <a:effectLst/>
                        <a:latin typeface="Arial" panose="020B0604020202020204" pitchFamily="34" charset="0"/>
                      </a:endParaRPr>
                    </a:p>
                  </a:txBody>
                  <a:tcPr marL="0" marR="0" marT="0" marB="0"/>
                </a:tc>
                <a:tc>
                  <a:txBody>
                    <a:bodyPr/>
                    <a:lstStyle/>
                    <a:p>
                      <a:pPr algn="l" rtl="0" fontAlgn="t"/>
                      <a:r>
                        <a:rPr lang="ru-UA" sz="100" u="none" strike="noStrike">
                          <a:effectLst/>
                        </a:rPr>
                        <a:t> </a:t>
                      </a:r>
                      <a:endParaRPr lang="ru-UA" sz="100" b="0" i="0" u="none" strike="noStrike">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93138269"/>
                  </a:ext>
                </a:extLst>
              </a:tr>
              <a:tr h="0">
                <a:tc>
                  <a:txBody>
                    <a:bodyPr/>
                    <a:lstStyle/>
                    <a:p>
                      <a:pPr algn="l" rtl="0" fontAlgn="ctr"/>
                      <a:r>
                        <a:rPr lang="ru-RU" sz="100" u="none" strike="noStrike">
                          <a:effectLst/>
                        </a:rPr>
                        <a:t>Критерій 3.4.2. Педагогічні працівники сприяють дотриманню академічної доброчесності учнями</a:t>
                      </a:r>
                      <a:endParaRPr lang="ru-RU" sz="100" b="0" i="0" u="none" strike="noStrike">
                        <a:solidFill>
                          <a:srgbClr val="000000"/>
                        </a:solidFill>
                        <a:effectLst/>
                        <a:latin typeface="Arial" panose="020B0604020202020204" pitchFamily="34" charset="0"/>
                      </a:endParaRPr>
                    </a:p>
                  </a:txBody>
                  <a:tcPr marL="0" marR="0" marT="0" marB="0" anchor="ctr"/>
                </a:tc>
                <a:tc>
                  <a:txBody>
                    <a:bodyPr/>
                    <a:lstStyle/>
                    <a:p>
                      <a:pPr algn="ctr" rtl="0" fontAlgn="ctr"/>
                      <a:r>
                        <a:rPr lang="ru-UA" sz="100" u="none" strike="noStrike">
                          <a:effectLst/>
                        </a:rPr>
                        <a:t>2,833</a:t>
                      </a:r>
                      <a:endParaRPr lang="ru-UA" sz="100" b="0" i="0" u="none" strike="noStrike">
                        <a:solidFill>
                          <a:srgbClr val="000000"/>
                        </a:solidFill>
                        <a:effectLst/>
                        <a:latin typeface="Arial" panose="020B0604020202020204" pitchFamily="34" charset="0"/>
                      </a:endParaRPr>
                    </a:p>
                  </a:txBody>
                  <a:tcPr marL="0" marR="0" marT="0" marB="0" anchor="ctr"/>
                </a:tc>
                <a:tc>
                  <a:txBody>
                    <a:bodyPr/>
                    <a:lstStyle/>
                    <a:p>
                      <a:pPr algn="ctr" rtl="0" fontAlgn="ctr"/>
                      <a:r>
                        <a:rPr lang="ru-UA" sz="100" u="none" strike="noStrike">
                          <a:effectLst/>
                        </a:rPr>
                        <a:t> </a:t>
                      </a:r>
                      <a:endParaRPr lang="ru-UA" sz="100" b="0" i="0" u="none" strike="noStrike">
                        <a:solidFill>
                          <a:srgbClr val="000000"/>
                        </a:solidFill>
                        <a:effectLst/>
                        <a:latin typeface="Arial" panose="020B0604020202020204" pitchFamily="34" charset="0"/>
                      </a:endParaRPr>
                    </a:p>
                  </a:txBody>
                  <a:tcPr marL="0" marR="0" marT="0" marB="0" anchor="ctr"/>
                </a:tc>
                <a:tc>
                  <a:txBody>
                    <a:bodyPr/>
                    <a:lstStyle/>
                    <a:p>
                      <a:pPr algn="l" rtl="0" fontAlgn="t"/>
                      <a:r>
                        <a:rPr lang="ru-UA" sz="100" u="none" strike="noStrike">
                          <a:effectLst/>
                        </a:rPr>
                        <a:t> </a:t>
                      </a:r>
                      <a:endParaRPr lang="ru-UA" sz="100" b="0" i="0" u="none" strike="noStrike">
                        <a:solidFill>
                          <a:srgbClr val="000000"/>
                        </a:solidFill>
                        <a:effectLst/>
                        <a:latin typeface="Arial" panose="020B0604020202020204" pitchFamily="34" charset="0"/>
                      </a:endParaRPr>
                    </a:p>
                  </a:txBody>
                  <a:tcPr marL="0" marR="0" marT="0" marB="0"/>
                </a:tc>
                <a:tc>
                  <a:txBody>
                    <a:bodyPr/>
                    <a:lstStyle/>
                    <a:p>
                      <a:pPr algn="l" rtl="0" fontAlgn="t"/>
                      <a:r>
                        <a:rPr lang="ru-UA" sz="100" u="none" strike="noStrike">
                          <a:effectLst/>
                        </a:rPr>
                        <a:t> </a:t>
                      </a:r>
                      <a:endParaRPr lang="ru-UA" sz="100" b="0" i="0" u="none" strike="noStrike">
                        <a:solidFill>
                          <a:srgbClr val="000000"/>
                        </a:solidFill>
                        <a:effectLst/>
                        <a:latin typeface="Arial" panose="020B0604020202020204" pitchFamily="34" charset="0"/>
                      </a:endParaRPr>
                    </a:p>
                  </a:txBody>
                  <a:tcPr marL="0" marR="0" marT="0" marB="0"/>
                </a:tc>
                <a:tc>
                  <a:txBody>
                    <a:bodyPr/>
                    <a:lstStyle/>
                    <a:p>
                      <a:pPr algn="l" rtl="0" fontAlgn="t"/>
                      <a:r>
                        <a:rPr lang="ru-UA" sz="100" u="none" strike="noStrike" dirty="0">
                          <a:effectLst/>
                        </a:rPr>
                        <a:t> </a:t>
                      </a:r>
                      <a:endParaRPr lang="ru-UA" sz="100" b="0" i="0" u="none" strike="noStrike" dirty="0">
                        <a:solidFill>
                          <a:srgbClr val="000000"/>
                        </a:solidFill>
                        <a:effectLst/>
                        <a:latin typeface="Arial" panose="020B0604020202020204" pitchFamily="34" charset="0"/>
                      </a:endParaRPr>
                    </a:p>
                  </a:txBody>
                  <a:tcPr marL="0" marR="0" marT="0" marB="0"/>
                </a:tc>
                <a:extLst>
                  <a:ext uri="{0D108BD9-81ED-4DB2-BD59-A6C34878D82A}">
                    <a16:rowId xmlns:a16="http://schemas.microsoft.com/office/drawing/2014/main" val="1691197148"/>
                  </a:ext>
                </a:extLst>
              </a:tr>
            </a:tbl>
          </a:graphicData>
        </a:graphic>
      </p:graphicFrame>
      <p:graphicFrame>
        <p:nvGraphicFramePr>
          <p:cNvPr id="6" name="Таблица 5">
            <a:extLst>
              <a:ext uri="{FF2B5EF4-FFF2-40B4-BE49-F238E27FC236}">
                <a16:creationId xmlns:a16="http://schemas.microsoft.com/office/drawing/2014/main" id="{890AB37B-EAA4-4441-A0AE-092A83BE7402}"/>
              </a:ext>
            </a:extLst>
          </p:cNvPr>
          <p:cNvGraphicFramePr>
            <a:graphicFrameLocks noGrp="1"/>
          </p:cNvGraphicFramePr>
          <p:nvPr>
            <p:extLst>
              <p:ext uri="{D42A27DB-BD31-4B8C-83A1-F6EECF244321}">
                <p14:modId xmlns:p14="http://schemas.microsoft.com/office/powerpoint/2010/main" val="3882770962"/>
              </p:ext>
            </p:extLst>
          </p:nvPr>
        </p:nvGraphicFramePr>
        <p:xfrm>
          <a:off x="594911" y="1509312"/>
          <a:ext cx="10774495" cy="4682168"/>
        </p:xfrm>
        <a:graphic>
          <a:graphicData uri="http://schemas.openxmlformats.org/drawingml/2006/table">
            <a:tbl>
              <a:tblPr/>
              <a:tblGrid>
                <a:gridCol w="4608290">
                  <a:extLst>
                    <a:ext uri="{9D8B030D-6E8A-4147-A177-3AD203B41FA5}">
                      <a16:colId xmlns:a16="http://schemas.microsoft.com/office/drawing/2014/main" val="1337927489"/>
                    </a:ext>
                  </a:extLst>
                </a:gridCol>
                <a:gridCol w="1241666">
                  <a:extLst>
                    <a:ext uri="{9D8B030D-6E8A-4147-A177-3AD203B41FA5}">
                      <a16:colId xmlns:a16="http://schemas.microsoft.com/office/drawing/2014/main" val="3211232865"/>
                    </a:ext>
                  </a:extLst>
                </a:gridCol>
                <a:gridCol w="1415955">
                  <a:extLst>
                    <a:ext uri="{9D8B030D-6E8A-4147-A177-3AD203B41FA5}">
                      <a16:colId xmlns:a16="http://schemas.microsoft.com/office/drawing/2014/main" val="1871196997"/>
                    </a:ext>
                  </a:extLst>
                </a:gridCol>
                <a:gridCol w="1178257">
                  <a:extLst>
                    <a:ext uri="{9D8B030D-6E8A-4147-A177-3AD203B41FA5}">
                      <a16:colId xmlns:a16="http://schemas.microsoft.com/office/drawing/2014/main" val="2436828961"/>
                    </a:ext>
                  </a:extLst>
                </a:gridCol>
                <a:gridCol w="1138980">
                  <a:extLst>
                    <a:ext uri="{9D8B030D-6E8A-4147-A177-3AD203B41FA5}">
                      <a16:colId xmlns:a16="http://schemas.microsoft.com/office/drawing/2014/main" val="968161524"/>
                    </a:ext>
                  </a:extLst>
                </a:gridCol>
                <a:gridCol w="1191347">
                  <a:extLst>
                    <a:ext uri="{9D8B030D-6E8A-4147-A177-3AD203B41FA5}">
                      <a16:colId xmlns:a16="http://schemas.microsoft.com/office/drawing/2014/main" val="844484"/>
                    </a:ext>
                  </a:extLst>
                </a:gridCol>
              </a:tblGrid>
              <a:tr h="1098967">
                <a:tc>
                  <a:txBody>
                    <a:bodyPr/>
                    <a:lstStyle/>
                    <a:p>
                      <a:pPr algn="l" rtl="0" fontAlgn="ctr"/>
                      <a:r>
                        <a:rPr lang="ru-RU" sz="2000" b="0" i="0" u="none" strike="noStrike">
                          <a:solidFill>
                            <a:srgbClr val="FFFFFF"/>
                          </a:solidFill>
                          <a:effectLst/>
                          <a:latin typeface="Times New Roman" panose="02020603050405020304" pitchFamily="18" charset="0"/>
                          <a:cs typeface="Times New Roman" panose="02020603050405020304" pitchFamily="18" charset="0"/>
                        </a:rPr>
                        <a:t>Вимога 3.4. Організація педагогічної діяльності на засадах академічної доброчесності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2000" b="0" i="0" u="none" strike="noStrike">
                          <a:solidFill>
                            <a:srgbClr val="000000"/>
                          </a:solidFill>
                          <a:effectLst/>
                          <a:latin typeface="Times New Roman" panose="02020603050405020304" pitchFamily="18" charset="0"/>
                          <a:cs typeface="Times New Roman" panose="02020603050405020304" pitchFamily="18" charset="0"/>
                        </a:rPr>
                        <a:t>Рівень(число)</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2000" b="0" i="0" u="none" strike="noStrike">
                          <a:solidFill>
                            <a:srgbClr val="000000"/>
                          </a:solidFill>
                          <a:effectLst/>
                          <a:latin typeface="Times New Roman" panose="02020603050405020304" pitchFamily="18" charset="0"/>
                          <a:cs typeface="Times New Roman" panose="02020603050405020304" pitchFamily="18" charset="0"/>
                        </a:rPr>
                        <a:t>Високий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2000" b="0" i="0" u="none" strike="noStrike">
                          <a:solidFill>
                            <a:srgbClr val="000000"/>
                          </a:solidFill>
                          <a:effectLst/>
                          <a:latin typeface="Times New Roman" panose="02020603050405020304" pitchFamily="18" charset="0"/>
                          <a:cs typeface="Times New Roman" panose="02020603050405020304" pitchFamily="18" charset="0"/>
                        </a:rPr>
                        <a:t>Достатній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2000" b="0" i="0" u="none" strike="noStrike">
                          <a:solidFill>
                            <a:srgbClr val="000000"/>
                          </a:solidFill>
                          <a:effectLst/>
                          <a:latin typeface="Times New Roman" panose="02020603050405020304" pitchFamily="18" charset="0"/>
                          <a:cs typeface="Times New Roman" panose="02020603050405020304" pitchFamily="18" charset="0"/>
                        </a:rPr>
                        <a:t>ВП</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2000" b="0" i="0" u="none" strike="noStrike">
                          <a:solidFill>
                            <a:srgbClr val="000000"/>
                          </a:solidFill>
                          <a:effectLst/>
                          <a:latin typeface="Times New Roman" panose="02020603050405020304" pitchFamily="18" charset="0"/>
                          <a:cs typeface="Times New Roman" panose="02020603050405020304" pitchFamily="18" charset="0"/>
                        </a:rPr>
                        <a:t>Низький</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929462580"/>
                  </a:ext>
                </a:extLst>
              </a:tr>
              <a:tr h="1716024">
                <a:tc>
                  <a:txBody>
                    <a:bodyPr/>
                    <a:lstStyle/>
                    <a:p>
                      <a:pPr algn="l" rtl="0" fontAlgn="ct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3.4.1.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під</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час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провадження</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педагогічної</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та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наукової</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творчої</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діяльності</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дотримуються</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академічної</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доброчесності</a:t>
                      </a:r>
                      <a:endParaRPr lang="ru-RU"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2000" b="0" i="0" u="none" strike="noStrike" dirty="0">
                          <a:solidFill>
                            <a:srgbClr val="000000"/>
                          </a:solidFill>
                          <a:effectLst/>
                          <a:latin typeface="Times New Roman" panose="02020603050405020304" pitchFamily="18" charset="0"/>
                          <a:cs typeface="Times New Roman" panose="02020603050405020304" pitchFamily="18" charset="0"/>
                        </a:rPr>
                        <a:t>3</a:t>
                      </a:r>
                      <a:endParaRPr lang="uk-UA" sz="2000" b="0" i="0" u="none" strike="noStrike" dirty="0">
                        <a:solidFill>
                          <a:srgbClr val="000000"/>
                        </a:solidFill>
                        <a:effectLst/>
                        <a:latin typeface="Times New Roman" panose="02020603050405020304" pitchFamily="18" charset="0"/>
                        <a:cs typeface="Times New Roman" panose="02020603050405020304" pitchFamily="18" charset="0"/>
                      </a:endParaRPr>
                    </a:p>
                    <a:p>
                      <a:pPr algn="ctr" rtl="0" fontAlgn="ctr"/>
                      <a:r>
                        <a:rPr lang="uk-UA" sz="2000" b="0" i="0" u="none" strike="noStrike" dirty="0">
                          <a:solidFill>
                            <a:srgbClr val="FF0000"/>
                          </a:solidFill>
                          <a:effectLst/>
                          <a:latin typeface="Times New Roman" panose="02020603050405020304" pitchFamily="18" charset="0"/>
                          <a:cs typeface="Times New Roman" panose="02020603050405020304" pitchFamily="18" charset="0"/>
                        </a:rPr>
                        <a:t>(було 2.5)</a:t>
                      </a:r>
                      <a:endParaRPr lang="ru-UA" sz="20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20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20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20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20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5361451"/>
                  </a:ext>
                </a:extLst>
              </a:tr>
              <a:tr h="1867177">
                <a:tc>
                  <a:txBody>
                    <a:bodyPr/>
                    <a:lstStyle/>
                    <a:p>
                      <a:pPr algn="l" rtl="0" fontAlgn="ct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3.4.2.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сприяють</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дотриманню</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академічної</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доброчесності</a:t>
                      </a:r>
                      <a:r>
                        <a:rPr lang="ru-RU" sz="20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000" b="0" i="0" u="none" strike="noStrike" dirty="0" err="1">
                          <a:solidFill>
                            <a:srgbClr val="000000"/>
                          </a:solidFill>
                          <a:effectLst/>
                          <a:latin typeface="Times New Roman" panose="02020603050405020304" pitchFamily="18" charset="0"/>
                          <a:cs typeface="Times New Roman" panose="02020603050405020304" pitchFamily="18" charset="0"/>
                        </a:rPr>
                        <a:t>учнями</a:t>
                      </a:r>
                      <a:endParaRPr lang="ru-RU" sz="2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2000" b="0" i="0" u="none" strike="noStrike" dirty="0">
                          <a:solidFill>
                            <a:srgbClr val="000000"/>
                          </a:solidFill>
                          <a:effectLst/>
                          <a:latin typeface="Times New Roman" panose="02020603050405020304" pitchFamily="18" charset="0"/>
                          <a:cs typeface="Times New Roman" panose="02020603050405020304" pitchFamily="18" charset="0"/>
                        </a:rPr>
                        <a:t>2,833</a:t>
                      </a:r>
                      <a:endParaRPr lang="uk-UA" sz="2000" b="0" i="0" u="none" strike="noStrike" dirty="0">
                        <a:solidFill>
                          <a:srgbClr val="000000"/>
                        </a:solidFill>
                        <a:effectLst/>
                        <a:latin typeface="Times New Roman" panose="02020603050405020304" pitchFamily="18" charset="0"/>
                        <a:cs typeface="Times New Roman" panose="02020603050405020304" pitchFamily="18" charset="0"/>
                      </a:endParaRPr>
                    </a:p>
                    <a:p>
                      <a:pPr algn="ctr" rtl="0" fontAlgn="ctr"/>
                      <a:r>
                        <a:rPr lang="uk-UA" sz="2000" b="0" i="0" u="none" strike="noStrike" dirty="0">
                          <a:solidFill>
                            <a:srgbClr val="FF0000"/>
                          </a:solidFill>
                          <a:effectLst/>
                          <a:latin typeface="Times New Roman" panose="02020603050405020304" pitchFamily="18" charset="0"/>
                          <a:cs typeface="Times New Roman" panose="02020603050405020304" pitchFamily="18" charset="0"/>
                        </a:rPr>
                        <a:t>(було 3.333)</a:t>
                      </a:r>
                      <a:endParaRPr lang="ru-UA" sz="20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20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20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2000" b="0" i="0" u="none" strike="noStrike">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20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6350" marR="6350" marT="635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36458512"/>
                  </a:ext>
                </a:extLst>
              </a:tr>
            </a:tbl>
          </a:graphicData>
        </a:graphic>
      </p:graphicFrame>
      <p:sp>
        <p:nvSpPr>
          <p:cNvPr id="7" name="TextBox 6">
            <a:extLst>
              <a:ext uri="{FF2B5EF4-FFF2-40B4-BE49-F238E27FC236}">
                <a16:creationId xmlns:a16="http://schemas.microsoft.com/office/drawing/2014/main" id="{2C5D387C-6424-4732-A139-4FA60D0E555B}"/>
              </a:ext>
            </a:extLst>
          </p:cNvPr>
          <p:cNvSpPr txBox="1"/>
          <p:nvPr/>
        </p:nvSpPr>
        <p:spPr>
          <a:xfrm>
            <a:off x="4803354" y="481854"/>
            <a:ext cx="5398265" cy="707886"/>
          </a:xfrm>
          <a:prstGeom prst="rect">
            <a:avLst/>
          </a:prstGeom>
          <a:noFill/>
        </p:spPr>
        <p:txBody>
          <a:bodyPr wrap="square" rtlCol="0">
            <a:spAutoFit/>
          </a:bodyPr>
          <a:lstStyle/>
          <a:p>
            <a:r>
              <a:rPr lang="uk-UA" sz="4000" dirty="0">
                <a:solidFill>
                  <a:srgbClr val="FF0000"/>
                </a:solidFill>
                <a:latin typeface="Times New Roman" panose="02020603050405020304" pitchFamily="18" charset="0"/>
                <a:cs typeface="Times New Roman" panose="02020603050405020304" pitchFamily="18" charset="0"/>
              </a:rPr>
              <a:t>Вимога 3.4.</a:t>
            </a:r>
            <a:endParaRPr lang="ru-UA" sz="40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20474630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99EB837E-D862-440D-BCA1-7FE7748C58C1}"/>
              </a:ext>
            </a:extLst>
          </p:cNvPr>
          <p:cNvSpPr>
            <a:spLocks noGrp="1"/>
          </p:cNvSpPr>
          <p:nvPr>
            <p:ph type="title"/>
          </p:nvPr>
        </p:nvSpPr>
        <p:spPr/>
        <p:txBody>
          <a:bodyPr/>
          <a:lstStyle/>
          <a:p>
            <a:endParaRPr lang="ru-UA"/>
          </a:p>
        </p:txBody>
      </p:sp>
      <p:graphicFrame>
        <p:nvGraphicFramePr>
          <p:cNvPr id="4" name="Объект 3">
            <a:extLst>
              <a:ext uri="{FF2B5EF4-FFF2-40B4-BE49-F238E27FC236}">
                <a16:creationId xmlns:a16="http://schemas.microsoft.com/office/drawing/2014/main" id="{8626F676-4CEB-4398-96DD-78CC384CF2DC}"/>
              </a:ext>
            </a:extLst>
          </p:cNvPr>
          <p:cNvGraphicFramePr>
            <a:graphicFrameLocks noGrp="1"/>
          </p:cNvGraphicFramePr>
          <p:nvPr>
            <p:ph idx="1"/>
          </p:nvPr>
        </p:nvGraphicFramePr>
        <p:xfrm>
          <a:off x="0" y="0"/>
          <a:ext cx="0" cy="0"/>
        </p:xfrm>
        <a:graphic>
          <a:graphicData uri="http://schemas.openxmlformats.org/drawingml/2006/table">
            <a:tbl>
              <a:tblPr>
                <a:tableStyleId>{5C22544A-7EE6-4342-B048-85BDC9FD1C3A}</a:tableStyleId>
              </a:tblPr>
              <a:tblGrid>
                <a:gridCol w="25400">
                  <a:extLst>
                    <a:ext uri="{9D8B030D-6E8A-4147-A177-3AD203B41FA5}">
                      <a16:colId xmlns:a16="http://schemas.microsoft.com/office/drawing/2014/main" val="1949980665"/>
                    </a:ext>
                  </a:extLst>
                </a:gridCol>
                <a:gridCol w="25400">
                  <a:extLst>
                    <a:ext uri="{9D8B030D-6E8A-4147-A177-3AD203B41FA5}">
                      <a16:colId xmlns:a16="http://schemas.microsoft.com/office/drawing/2014/main" val="2530649706"/>
                    </a:ext>
                  </a:extLst>
                </a:gridCol>
                <a:gridCol w="25400">
                  <a:extLst>
                    <a:ext uri="{9D8B030D-6E8A-4147-A177-3AD203B41FA5}">
                      <a16:colId xmlns:a16="http://schemas.microsoft.com/office/drawing/2014/main" val="1517876360"/>
                    </a:ext>
                  </a:extLst>
                </a:gridCol>
                <a:gridCol w="25400">
                  <a:extLst>
                    <a:ext uri="{9D8B030D-6E8A-4147-A177-3AD203B41FA5}">
                      <a16:colId xmlns:a16="http://schemas.microsoft.com/office/drawing/2014/main" val="2055114512"/>
                    </a:ext>
                  </a:extLst>
                </a:gridCol>
                <a:gridCol w="25400">
                  <a:extLst>
                    <a:ext uri="{9D8B030D-6E8A-4147-A177-3AD203B41FA5}">
                      <a16:colId xmlns:a16="http://schemas.microsoft.com/office/drawing/2014/main" val="2429815350"/>
                    </a:ext>
                  </a:extLst>
                </a:gridCol>
                <a:gridCol w="25400">
                  <a:extLst>
                    <a:ext uri="{9D8B030D-6E8A-4147-A177-3AD203B41FA5}">
                      <a16:colId xmlns:a16="http://schemas.microsoft.com/office/drawing/2014/main" val="1558652931"/>
                    </a:ext>
                  </a:extLst>
                </a:gridCol>
                <a:gridCol w="25400">
                  <a:extLst>
                    <a:ext uri="{9D8B030D-6E8A-4147-A177-3AD203B41FA5}">
                      <a16:colId xmlns:a16="http://schemas.microsoft.com/office/drawing/2014/main" val="487850619"/>
                    </a:ext>
                  </a:extLst>
                </a:gridCol>
                <a:gridCol w="25400">
                  <a:extLst>
                    <a:ext uri="{9D8B030D-6E8A-4147-A177-3AD203B41FA5}">
                      <a16:colId xmlns:a16="http://schemas.microsoft.com/office/drawing/2014/main" val="4160305208"/>
                    </a:ext>
                  </a:extLst>
                </a:gridCol>
                <a:gridCol w="25400">
                  <a:extLst>
                    <a:ext uri="{9D8B030D-6E8A-4147-A177-3AD203B41FA5}">
                      <a16:colId xmlns:a16="http://schemas.microsoft.com/office/drawing/2014/main" val="1681195934"/>
                    </a:ext>
                  </a:extLst>
                </a:gridCol>
                <a:gridCol w="25400">
                  <a:extLst>
                    <a:ext uri="{9D8B030D-6E8A-4147-A177-3AD203B41FA5}">
                      <a16:colId xmlns:a16="http://schemas.microsoft.com/office/drawing/2014/main" val="66276859"/>
                    </a:ext>
                  </a:extLst>
                </a:gridCol>
              </a:tblGrid>
              <a:tr h="0">
                <a:tc gridSpan="10">
                  <a:txBody>
                    <a:bodyPr/>
                    <a:lstStyle/>
                    <a:p>
                      <a:pPr algn="ctr" rtl="0" fontAlgn="ctr"/>
                      <a:r>
                        <a:rPr lang="ru-RU" sz="100" u="none" strike="noStrike">
                          <a:effectLst/>
                        </a:rPr>
                        <a:t>РЕЗУЛЬТАТИ СПОСТЕРЕЖЕННЯ ЗА НАВЧАЛЬНИМИ ЗАНЯТТЯМИ</a:t>
                      </a:r>
                      <a:endParaRPr lang="ru-RU" sz="100" b="1" i="0" u="none" strike="noStrike">
                        <a:solidFill>
                          <a:srgbClr val="FFFFFF"/>
                        </a:solidFill>
                        <a:effectLst/>
                        <a:latin typeface="Arial" panose="020B0604020202020204" pitchFamily="34" charset="0"/>
                      </a:endParaRPr>
                    </a:p>
                  </a:txBody>
                  <a:tcPr marL="0" marR="0" marT="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4236093763"/>
                  </a:ext>
                </a:extLst>
              </a:tr>
              <a:tr h="0">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3476114641"/>
                  </a:ext>
                </a:extLst>
              </a:tr>
              <a:tr h="0">
                <a:tc gridSpan="10">
                  <a:txBody>
                    <a:bodyPr/>
                    <a:lstStyle/>
                    <a:p>
                      <a:pPr algn="ctr" rtl="0" fontAlgn="ctr"/>
                      <a:r>
                        <a:rPr lang="ru-RU" sz="100" u="none" strike="noStrike">
                          <a:effectLst/>
                        </a:rPr>
                        <a:t>Дотримання педагогічними працівниками етичних принципів і визначених законодавством правил академічної доброчесності</a:t>
                      </a:r>
                      <a:endParaRPr lang="ru-RU" sz="100" b="1" i="0" u="none" strike="noStrike">
                        <a:solidFill>
                          <a:srgbClr val="FFFFFF"/>
                        </a:solidFill>
                        <a:effectLst/>
                        <a:latin typeface="Arial" panose="020B0604020202020204" pitchFamily="34" charset="0"/>
                      </a:endParaRPr>
                    </a:p>
                  </a:txBody>
                  <a:tcPr marL="0" marR="0" marT="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605870695"/>
                  </a:ext>
                </a:extLst>
              </a:tr>
              <a:tr h="0">
                <a:tc gridSpan="4">
                  <a:txBody>
                    <a:bodyPr/>
                    <a:lstStyle/>
                    <a:p>
                      <a:pPr algn="l" rtl="0" fontAlgn="ctr"/>
                      <a:r>
                        <a:rPr lang="ru-RU" sz="100" u="none" strike="noStrike">
                          <a:effectLst/>
                        </a:rPr>
                        <a:t>Питання</a:t>
                      </a:r>
                      <a:endParaRPr lang="ru-RU" sz="100" b="0" i="0" u="none" strike="noStrike">
                        <a:solidFill>
                          <a:srgbClr val="FFFFFF"/>
                        </a:solidFill>
                        <a:effectLst/>
                        <a:latin typeface="Tahoma" panose="020B0604030504040204" pitchFamily="34" charset="0"/>
                      </a:endParaRPr>
                    </a:p>
                  </a:txBody>
                  <a:tcPr marL="0" marR="0" marT="0" marB="0" anchor="ct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RU" sz="100" u="none" strike="noStrike">
                          <a:effectLst/>
                        </a:rPr>
                        <a:t>ні</a:t>
                      </a:r>
                      <a:endParaRPr lang="ru-RU" sz="100" b="0" i="0" u="none" strike="noStrike">
                        <a:solidFill>
                          <a:srgbClr val="000000"/>
                        </a:solidFill>
                        <a:effectLst/>
                        <a:latin typeface="Tahoma" panose="020B0604030504040204" pitchFamily="34" charset="0"/>
                      </a:endParaRPr>
                    </a:p>
                  </a:txBody>
                  <a:tcPr marL="0" marR="0" marT="0" marB="0" anchor="ctr"/>
                </a:tc>
                <a:tc hMerge="1">
                  <a:txBody>
                    <a:bodyPr/>
                    <a:lstStyle/>
                    <a:p>
                      <a:endParaRPr lang="ru-UA"/>
                    </a:p>
                  </a:txBody>
                  <a:tcPr/>
                </a:tc>
                <a:tc hMerge="1">
                  <a:txBody>
                    <a:bodyPr/>
                    <a:lstStyle/>
                    <a:p>
                      <a:endParaRPr lang="ru-UA"/>
                    </a:p>
                  </a:txBody>
                  <a:tcPr/>
                </a:tc>
                <a:tc gridSpan="2">
                  <a:txBody>
                    <a:bodyPr/>
                    <a:lstStyle/>
                    <a:p>
                      <a:pPr algn="ctr" rtl="0" fontAlgn="ctr"/>
                      <a:r>
                        <a:rPr lang="ru-RU" sz="100" u="none" strike="noStrike">
                          <a:effectLst/>
                        </a:rPr>
                        <a:t>так</a:t>
                      </a:r>
                      <a:endParaRPr lang="ru-RU" sz="100" b="0" i="0" u="none" strike="noStrike">
                        <a:solidFill>
                          <a:srgbClr val="000000"/>
                        </a:solidFill>
                        <a:effectLst/>
                        <a:latin typeface="Tahoma" panose="020B0604030504040204" pitchFamily="34" charset="0"/>
                      </a:endParaRPr>
                    </a:p>
                  </a:txBody>
                  <a:tcPr marL="0" marR="0" marT="0" marB="0" anchor="ctr"/>
                </a:tc>
                <a:tc hMerge="1">
                  <a:txBody>
                    <a:bodyPr/>
                    <a:lstStyle/>
                    <a:p>
                      <a:endParaRPr lang="ru-UA"/>
                    </a:p>
                  </a:txBody>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2850941567"/>
                  </a:ext>
                </a:extLst>
              </a:tr>
              <a:tr h="0">
                <a:tc gridSpan="4">
                  <a:txBody>
                    <a:bodyPr/>
                    <a:lstStyle/>
                    <a:p>
                      <a:pPr algn="l" rtl="0" fontAlgn="ctr"/>
                      <a:r>
                        <a:rPr lang="ru-RU" sz="100" u="none" strike="noStrike">
                          <a:effectLst/>
                        </a:rPr>
                        <a:t>11.1. вказує посилання на джерела інформації у разі використання ідей, розробок, тверджень, відомостей</a:t>
                      </a:r>
                      <a:endParaRPr lang="ru-RU" sz="100" b="0" i="0" u="none" strike="noStrike">
                        <a:solidFill>
                          <a:srgbClr val="FFFFFF"/>
                        </a:solidFill>
                        <a:effectLst/>
                        <a:latin typeface="Tahoma" panose="020B0604030504040204" pitchFamily="34" charset="0"/>
                      </a:endParaRPr>
                    </a:p>
                  </a:txBody>
                  <a:tcPr marL="0" marR="0" marT="0" marB="0" anchor="ct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00" u="none" strike="noStrike">
                          <a:effectLst/>
                        </a:rPr>
                        <a:t>65%</a:t>
                      </a:r>
                      <a:endParaRPr lang="ru-UA" sz="100" b="0" i="0" u="none" strike="noStrike">
                        <a:solidFill>
                          <a:srgbClr val="000000"/>
                        </a:solidFill>
                        <a:effectLst/>
                        <a:latin typeface="Tahoma" panose="020B0604030504040204" pitchFamily="34" charset="0"/>
                      </a:endParaRPr>
                    </a:p>
                  </a:txBody>
                  <a:tcPr marL="0" marR="0" marT="0" marB="0" anchor="ctr"/>
                </a:tc>
                <a:tc hMerge="1">
                  <a:txBody>
                    <a:bodyPr/>
                    <a:lstStyle/>
                    <a:p>
                      <a:endParaRPr lang="ru-UA"/>
                    </a:p>
                  </a:txBody>
                  <a:tcPr/>
                </a:tc>
                <a:tc hMerge="1">
                  <a:txBody>
                    <a:bodyPr/>
                    <a:lstStyle/>
                    <a:p>
                      <a:endParaRPr lang="ru-UA"/>
                    </a:p>
                  </a:txBody>
                  <a:tcPr/>
                </a:tc>
                <a:tc gridSpan="2">
                  <a:txBody>
                    <a:bodyPr/>
                    <a:lstStyle/>
                    <a:p>
                      <a:pPr algn="ctr" rtl="0" fontAlgn="ctr"/>
                      <a:r>
                        <a:rPr lang="ru-UA" sz="100" u="none" strike="noStrike">
                          <a:effectLst/>
                        </a:rPr>
                        <a:t>35%</a:t>
                      </a:r>
                      <a:endParaRPr lang="ru-UA" sz="100" b="0" i="0" u="none" strike="noStrike">
                        <a:solidFill>
                          <a:srgbClr val="000000"/>
                        </a:solidFill>
                        <a:effectLst/>
                        <a:latin typeface="Tahoma" panose="020B0604030504040204" pitchFamily="34" charset="0"/>
                      </a:endParaRPr>
                    </a:p>
                  </a:txBody>
                  <a:tcPr marL="0" marR="0" marT="0" marB="0" anchor="ctr"/>
                </a:tc>
                <a:tc hMerge="1">
                  <a:txBody>
                    <a:bodyPr/>
                    <a:lstStyle/>
                    <a:p>
                      <a:endParaRPr lang="ru-UA"/>
                    </a:p>
                  </a:txBody>
                  <a:tcPr/>
                </a:tc>
                <a:tc>
                  <a:txBody>
                    <a:bodyPr/>
                    <a:lstStyle/>
                    <a:p>
                      <a:pPr algn="ctr" rtl="0" fontAlgn="t"/>
                      <a:endParaRPr lang="ru-UA" sz="100" b="0" i="0" u="none" strike="noStrike" dirty="0">
                        <a:solidFill>
                          <a:srgbClr val="000000"/>
                        </a:solidFill>
                        <a:effectLst/>
                        <a:latin typeface="Calibri" panose="020F0502020204030204" pitchFamily="34" charset="0"/>
                      </a:endParaRPr>
                    </a:p>
                  </a:txBody>
                  <a:tcPr marL="0" marR="0" marT="0" marB="0"/>
                </a:tc>
                <a:extLst>
                  <a:ext uri="{0D108BD9-81ED-4DB2-BD59-A6C34878D82A}">
                    <a16:rowId xmlns:a16="http://schemas.microsoft.com/office/drawing/2014/main" val="1913983707"/>
                  </a:ext>
                </a:extLst>
              </a:tr>
            </a:tbl>
          </a:graphicData>
        </a:graphic>
      </p:graphicFrame>
      <p:graphicFrame>
        <p:nvGraphicFramePr>
          <p:cNvPr id="5" name="Таблица 4">
            <a:extLst>
              <a:ext uri="{FF2B5EF4-FFF2-40B4-BE49-F238E27FC236}">
                <a16:creationId xmlns:a16="http://schemas.microsoft.com/office/drawing/2014/main" id="{32203815-B3E9-4981-8453-C318A0015F66}"/>
              </a:ext>
            </a:extLst>
          </p:cNvPr>
          <p:cNvGraphicFramePr>
            <a:graphicFrameLocks noGrp="1"/>
          </p:cNvGraphicFramePr>
          <p:nvPr>
            <p:extLst>
              <p:ext uri="{D42A27DB-BD31-4B8C-83A1-F6EECF244321}">
                <p14:modId xmlns:p14="http://schemas.microsoft.com/office/powerpoint/2010/main" val="2965361978"/>
              </p:ext>
            </p:extLst>
          </p:nvPr>
        </p:nvGraphicFramePr>
        <p:xfrm>
          <a:off x="88136" y="1762697"/>
          <a:ext cx="5574535" cy="4660135"/>
        </p:xfrm>
        <a:graphic>
          <a:graphicData uri="http://schemas.openxmlformats.org/drawingml/2006/table">
            <a:tbl>
              <a:tblPr>
                <a:tableStyleId>{5C22544A-7EE6-4342-B048-85BDC9FD1C3A}</a:tableStyleId>
              </a:tblPr>
              <a:tblGrid>
                <a:gridCol w="897152">
                  <a:extLst>
                    <a:ext uri="{9D8B030D-6E8A-4147-A177-3AD203B41FA5}">
                      <a16:colId xmlns:a16="http://schemas.microsoft.com/office/drawing/2014/main" val="259860476"/>
                    </a:ext>
                  </a:extLst>
                </a:gridCol>
                <a:gridCol w="2029479">
                  <a:extLst>
                    <a:ext uri="{9D8B030D-6E8A-4147-A177-3AD203B41FA5}">
                      <a16:colId xmlns:a16="http://schemas.microsoft.com/office/drawing/2014/main" val="2120516291"/>
                    </a:ext>
                  </a:extLst>
                </a:gridCol>
                <a:gridCol w="287437">
                  <a:extLst>
                    <a:ext uri="{9D8B030D-6E8A-4147-A177-3AD203B41FA5}">
                      <a16:colId xmlns:a16="http://schemas.microsoft.com/office/drawing/2014/main" val="1556335333"/>
                    </a:ext>
                  </a:extLst>
                </a:gridCol>
                <a:gridCol w="165494">
                  <a:extLst>
                    <a:ext uri="{9D8B030D-6E8A-4147-A177-3AD203B41FA5}">
                      <a16:colId xmlns:a16="http://schemas.microsoft.com/office/drawing/2014/main" val="345598870"/>
                    </a:ext>
                  </a:extLst>
                </a:gridCol>
                <a:gridCol w="148074">
                  <a:extLst>
                    <a:ext uri="{9D8B030D-6E8A-4147-A177-3AD203B41FA5}">
                      <a16:colId xmlns:a16="http://schemas.microsoft.com/office/drawing/2014/main" val="169755572"/>
                    </a:ext>
                  </a:extLst>
                </a:gridCol>
                <a:gridCol w="775209">
                  <a:extLst>
                    <a:ext uri="{9D8B030D-6E8A-4147-A177-3AD203B41FA5}">
                      <a16:colId xmlns:a16="http://schemas.microsoft.com/office/drawing/2014/main" val="2236977785"/>
                    </a:ext>
                  </a:extLst>
                </a:gridCol>
                <a:gridCol w="113233">
                  <a:extLst>
                    <a:ext uri="{9D8B030D-6E8A-4147-A177-3AD203B41FA5}">
                      <a16:colId xmlns:a16="http://schemas.microsoft.com/office/drawing/2014/main" val="89158111"/>
                    </a:ext>
                  </a:extLst>
                </a:gridCol>
                <a:gridCol w="670686">
                  <a:extLst>
                    <a:ext uri="{9D8B030D-6E8A-4147-A177-3AD203B41FA5}">
                      <a16:colId xmlns:a16="http://schemas.microsoft.com/office/drawing/2014/main" val="682121950"/>
                    </a:ext>
                  </a:extLst>
                </a:gridCol>
                <a:gridCol w="357118">
                  <a:extLst>
                    <a:ext uri="{9D8B030D-6E8A-4147-A177-3AD203B41FA5}">
                      <a16:colId xmlns:a16="http://schemas.microsoft.com/office/drawing/2014/main" val="681818383"/>
                    </a:ext>
                  </a:extLst>
                </a:gridCol>
                <a:gridCol w="130653">
                  <a:extLst>
                    <a:ext uri="{9D8B030D-6E8A-4147-A177-3AD203B41FA5}">
                      <a16:colId xmlns:a16="http://schemas.microsoft.com/office/drawing/2014/main" val="4203818938"/>
                    </a:ext>
                  </a:extLst>
                </a:gridCol>
              </a:tblGrid>
              <a:tr h="784143">
                <a:tc gridSpan="10">
                  <a:txBody>
                    <a:bodyPr/>
                    <a:lstStyle/>
                    <a:p>
                      <a:pPr algn="ctr" rtl="0" fontAlgn="ctr"/>
                      <a:r>
                        <a:rPr lang="ru-RU" sz="2000" b="1" u="none" strike="noStrike" dirty="0">
                          <a:effectLst/>
                          <a:latin typeface="Times New Roman" panose="02020603050405020304" pitchFamily="18" charset="0"/>
                          <a:cs typeface="Times New Roman" panose="02020603050405020304" pitchFamily="18" charset="0"/>
                        </a:rPr>
                        <a:t>РЕЗУЛЬТАТИ СПОСТЕРЕЖЕННЯ ЗА НАВЧАЛЬНИМИ ЗАНЯТТЯМИ</a:t>
                      </a:r>
                      <a:endParaRPr lang="ru-RU" sz="20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100735833"/>
                  </a:ext>
                </a:extLst>
              </a:tr>
              <a:tr h="649415">
                <a:tc>
                  <a:txBody>
                    <a:bodyPr/>
                    <a:lstStyle/>
                    <a:p>
                      <a:pPr algn="ctr" rtl="0" fontAlgn="t"/>
                      <a:endParaRPr lang="ru-UA"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endParaRPr lang="ru-UA" sz="1100" b="0" i="0" u="none" strike="noStrike">
                        <a:solidFill>
                          <a:srgbClr val="000000"/>
                        </a:solidFill>
                        <a:effectLst/>
                        <a:latin typeface="Calibri" panose="020F0502020204030204" pitchFamily="34" charset="0"/>
                      </a:endParaRPr>
                    </a:p>
                  </a:txBody>
                  <a:tcPr marL="6350" marR="6350" marT="6350" marB="0"/>
                </a:tc>
                <a:extLst>
                  <a:ext uri="{0D108BD9-81ED-4DB2-BD59-A6C34878D82A}">
                    <a16:rowId xmlns:a16="http://schemas.microsoft.com/office/drawing/2014/main" val="1528921471"/>
                  </a:ext>
                </a:extLst>
              </a:tr>
              <a:tr h="1172172">
                <a:tc gridSpan="10">
                  <a:txBody>
                    <a:bodyPr/>
                    <a:lstStyle/>
                    <a:p>
                      <a:pPr algn="ctr" rtl="0" fontAlgn="ctr"/>
                      <a:r>
                        <a:rPr lang="ru-RU" sz="2000" u="none" strike="noStrike" dirty="0" err="1">
                          <a:effectLst/>
                          <a:latin typeface="Times New Roman" panose="02020603050405020304" pitchFamily="18" charset="0"/>
                          <a:cs typeface="Times New Roman" panose="02020603050405020304" pitchFamily="18" charset="0"/>
                        </a:rPr>
                        <a:t>Дотримання</a:t>
                      </a:r>
                      <a:r>
                        <a:rPr lang="ru-RU" sz="2000" u="none" strike="noStrike" dirty="0">
                          <a:effectLst/>
                          <a:latin typeface="Times New Roman" panose="02020603050405020304" pitchFamily="18" charset="0"/>
                          <a:cs typeface="Times New Roman" panose="02020603050405020304" pitchFamily="18" charset="0"/>
                        </a:rPr>
                        <a:t> </a:t>
                      </a:r>
                      <a:r>
                        <a:rPr lang="ru-RU" sz="2000" u="none" strike="noStrike" dirty="0" err="1">
                          <a:effectLst/>
                          <a:latin typeface="Times New Roman" panose="02020603050405020304" pitchFamily="18" charset="0"/>
                          <a:cs typeface="Times New Roman" panose="02020603050405020304" pitchFamily="18" charset="0"/>
                        </a:rPr>
                        <a:t>педагогічними</a:t>
                      </a:r>
                      <a:r>
                        <a:rPr lang="ru-RU" sz="2000" u="none" strike="noStrike" dirty="0">
                          <a:effectLst/>
                          <a:latin typeface="Times New Roman" panose="02020603050405020304" pitchFamily="18" charset="0"/>
                          <a:cs typeface="Times New Roman" panose="02020603050405020304" pitchFamily="18" charset="0"/>
                        </a:rPr>
                        <a:t> </a:t>
                      </a:r>
                      <a:r>
                        <a:rPr lang="ru-RU" sz="2000" u="none" strike="noStrike" dirty="0" err="1">
                          <a:effectLst/>
                          <a:latin typeface="Times New Roman" panose="02020603050405020304" pitchFamily="18" charset="0"/>
                          <a:cs typeface="Times New Roman" panose="02020603050405020304" pitchFamily="18" charset="0"/>
                        </a:rPr>
                        <a:t>працівниками</a:t>
                      </a:r>
                      <a:r>
                        <a:rPr lang="ru-RU" sz="2000" u="none" strike="noStrike" dirty="0">
                          <a:effectLst/>
                          <a:latin typeface="Times New Roman" panose="02020603050405020304" pitchFamily="18" charset="0"/>
                          <a:cs typeface="Times New Roman" panose="02020603050405020304" pitchFamily="18" charset="0"/>
                        </a:rPr>
                        <a:t> </a:t>
                      </a:r>
                      <a:r>
                        <a:rPr lang="ru-RU" sz="2000" u="none" strike="noStrike" dirty="0" err="1">
                          <a:effectLst/>
                          <a:latin typeface="Times New Roman" panose="02020603050405020304" pitchFamily="18" charset="0"/>
                          <a:cs typeface="Times New Roman" panose="02020603050405020304" pitchFamily="18" charset="0"/>
                        </a:rPr>
                        <a:t>етичних</a:t>
                      </a:r>
                      <a:r>
                        <a:rPr lang="ru-RU" sz="2000" u="none" strike="noStrike" dirty="0">
                          <a:effectLst/>
                          <a:latin typeface="Times New Roman" panose="02020603050405020304" pitchFamily="18" charset="0"/>
                          <a:cs typeface="Times New Roman" panose="02020603050405020304" pitchFamily="18" charset="0"/>
                        </a:rPr>
                        <a:t> </a:t>
                      </a:r>
                      <a:r>
                        <a:rPr lang="ru-RU" sz="2000" u="none" strike="noStrike" dirty="0" err="1">
                          <a:effectLst/>
                          <a:latin typeface="Times New Roman" panose="02020603050405020304" pitchFamily="18" charset="0"/>
                          <a:cs typeface="Times New Roman" panose="02020603050405020304" pitchFamily="18" charset="0"/>
                        </a:rPr>
                        <a:t>принципів</a:t>
                      </a:r>
                      <a:r>
                        <a:rPr lang="ru-RU" sz="2000" u="none" strike="noStrike" dirty="0">
                          <a:effectLst/>
                          <a:latin typeface="Times New Roman" panose="02020603050405020304" pitchFamily="18" charset="0"/>
                          <a:cs typeface="Times New Roman" panose="02020603050405020304" pitchFamily="18" charset="0"/>
                        </a:rPr>
                        <a:t> і </a:t>
                      </a:r>
                      <a:r>
                        <a:rPr lang="ru-RU" sz="2000" u="none" strike="noStrike" dirty="0" err="1">
                          <a:effectLst/>
                          <a:latin typeface="Times New Roman" panose="02020603050405020304" pitchFamily="18" charset="0"/>
                          <a:cs typeface="Times New Roman" panose="02020603050405020304" pitchFamily="18" charset="0"/>
                        </a:rPr>
                        <a:t>визначених</a:t>
                      </a:r>
                      <a:r>
                        <a:rPr lang="ru-RU" sz="2000" u="none" strike="noStrike" dirty="0">
                          <a:effectLst/>
                          <a:latin typeface="Times New Roman" panose="02020603050405020304" pitchFamily="18" charset="0"/>
                          <a:cs typeface="Times New Roman" panose="02020603050405020304" pitchFamily="18" charset="0"/>
                        </a:rPr>
                        <a:t> </a:t>
                      </a:r>
                      <a:r>
                        <a:rPr lang="ru-RU" sz="2000" u="none" strike="noStrike" dirty="0" err="1">
                          <a:effectLst/>
                          <a:latin typeface="Times New Roman" panose="02020603050405020304" pitchFamily="18" charset="0"/>
                          <a:cs typeface="Times New Roman" panose="02020603050405020304" pitchFamily="18" charset="0"/>
                        </a:rPr>
                        <a:t>законодавством</a:t>
                      </a:r>
                      <a:r>
                        <a:rPr lang="ru-RU" sz="2000" u="none" strike="noStrike" dirty="0">
                          <a:effectLst/>
                          <a:latin typeface="Times New Roman" panose="02020603050405020304" pitchFamily="18" charset="0"/>
                          <a:cs typeface="Times New Roman" panose="02020603050405020304" pitchFamily="18" charset="0"/>
                        </a:rPr>
                        <a:t> правил </a:t>
                      </a:r>
                      <a:r>
                        <a:rPr lang="ru-RU" sz="2000" u="none" strike="noStrike" dirty="0" err="1">
                          <a:effectLst/>
                          <a:latin typeface="Times New Roman" panose="02020603050405020304" pitchFamily="18" charset="0"/>
                          <a:cs typeface="Times New Roman" panose="02020603050405020304" pitchFamily="18" charset="0"/>
                        </a:rPr>
                        <a:t>академічної</a:t>
                      </a:r>
                      <a:r>
                        <a:rPr lang="ru-RU" sz="2000" u="none" strike="noStrike" dirty="0">
                          <a:effectLst/>
                          <a:latin typeface="Times New Roman" panose="02020603050405020304" pitchFamily="18" charset="0"/>
                          <a:cs typeface="Times New Roman" panose="02020603050405020304" pitchFamily="18" charset="0"/>
                        </a:rPr>
                        <a:t> </a:t>
                      </a:r>
                      <a:r>
                        <a:rPr lang="ru-RU" sz="2000" u="none" strike="noStrike" dirty="0" err="1">
                          <a:effectLst/>
                          <a:latin typeface="Times New Roman" panose="02020603050405020304" pitchFamily="18" charset="0"/>
                          <a:cs typeface="Times New Roman" panose="02020603050405020304" pitchFamily="18" charset="0"/>
                        </a:rPr>
                        <a:t>доброчесності</a:t>
                      </a:r>
                      <a:endParaRPr lang="ru-RU" sz="20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988891225"/>
                  </a:ext>
                </a:extLst>
              </a:tr>
              <a:tr h="649415">
                <a:tc gridSpan="4">
                  <a:txBody>
                    <a:bodyPr/>
                    <a:lstStyle/>
                    <a:p>
                      <a:pPr algn="l" rtl="0" fontAlgn="ctr"/>
                      <a:r>
                        <a:rPr lang="ru-RU" sz="1800" u="none" strike="noStrike">
                          <a:effectLst/>
                          <a:latin typeface="Times New Roman" panose="02020603050405020304" pitchFamily="18" charset="0"/>
                          <a:cs typeface="Times New Roman" panose="02020603050405020304" pitchFamily="18" charset="0"/>
                        </a:rPr>
                        <a:t>Питання</a:t>
                      </a:r>
                      <a:endParaRPr lang="ru-RU" sz="1800" b="0" i="0" u="none" strike="noStrike">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RU" sz="1800" u="none" strike="noStrike" dirty="0" err="1">
                          <a:effectLst/>
                          <a:latin typeface="Times New Roman" panose="02020603050405020304" pitchFamily="18" charset="0"/>
                          <a:cs typeface="Times New Roman" panose="02020603050405020304" pitchFamily="18" charset="0"/>
                        </a:rPr>
                        <a:t>ні</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gridSpan="2">
                  <a:txBody>
                    <a:bodyPr/>
                    <a:lstStyle/>
                    <a:p>
                      <a:pPr algn="ctr" rtl="0" fontAlgn="ctr"/>
                      <a:r>
                        <a:rPr lang="ru-RU" sz="1800" u="none" strike="noStrike">
                          <a:effectLst/>
                          <a:latin typeface="Times New Roman" panose="02020603050405020304" pitchFamily="18" charset="0"/>
                          <a:cs typeface="Times New Roman" panose="02020603050405020304" pitchFamily="18" charset="0"/>
                        </a:rPr>
                        <a:t>так</a:t>
                      </a:r>
                      <a:endParaRPr lang="ru-RU" sz="1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a:txBody>
                    <a:bodyPr/>
                    <a:lstStyle/>
                    <a:p>
                      <a:pPr algn="ctr" rtl="0" fontAlgn="t"/>
                      <a:endParaRPr lang="ru-UA" sz="1100" b="0" i="0" u="none" strike="noStrike">
                        <a:solidFill>
                          <a:srgbClr val="000000"/>
                        </a:solidFill>
                        <a:effectLst/>
                        <a:latin typeface="Calibri" panose="020F0502020204030204" pitchFamily="34" charset="0"/>
                      </a:endParaRPr>
                    </a:p>
                  </a:txBody>
                  <a:tcPr marL="6350" marR="6350" marT="6350" marB="0"/>
                </a:tc>
                <a:extLst>
                  <a:ext uri="{0D108BD9-81ED-4DB2-BD59-A6C34878D82A}">
                    <a16:rowId xmlns:a16="http://schemas.microsoft.com/office/drawing/2014/main" val="2203424110"/>
                  </a:ext>
                </a:extLst>
              </a:tr>
              <a:tr h="1404990">
                <a:tc gridSpan="4">
                  <a:txBody>
                    <a:bodyPr/>
                    <a:lstStyle/>
                    <a:p>
                      <a:pPr algn="l" rtl="0" fontAlgn="ctr"/>
                      <a:r>
                        <a:rPr lang="ru-RU" sz="1800" u="none" strike="noStrike" dirty="0">
                          <a:effectLst/>
                          <a:latin typeface="Times New Roman" panose="02020603050405020304" pitchFamily="18" charset="0"/>
                          <a:cs typeface="Times New Roman" panose="02020603050405020304" pitchFamily="18" charset="0"/>
                        </a:rPr>
                        <a:t>11.1. </a:t>
                      </a:r>
                      <a:r>
                        <a:rPr lang="ru-RU" sz="1800" u="none" strike="noStrike" dirty="0" err="1">
                          <a:effectLst/>
                          <a:latin typeface="Times New Roman" panose="02020603050405020304" pitchFamily="18" charset="0"/>
                          <a:cs typeface="Times New Roman" panose="02020603050405020304" pitchFamily="18" charset="0"/>
                        </a:rPr>
                        <a:t>вказує</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посилання</a:t>
                      </a:r>
                      <a:r>
                        <a:rPr lang="ru-RU" sz="1800" u="none" strike="noStrike" dirty="0">
                          <a:effectLst/>
                          <a:latin typeface="Times New Roman" panose="02020603050405020304" pitchFamily="18" charset="0"/>
                          <a:cs typeface="Times New Roman" panose="02020603050405020304" pitchFamily="18" charset="0"/>
                        </a:rPr>
                        <a:t> на </a:t>
                      </a:r>
                      <a:r>
                        <a:rPr lang="ru-RU" sz="1800" u="none" strike="noStrike" dirty="0" err="1">
                          <a:effectLst/>
                          <a:latin typeface="Times New Roman" panose="02020603050405020304" pitchFamily="18" charset="0"/>
                          <a:cs typeface="Times New Roman" panose="02020603050405020304" pitchFamily="18" charset="0"/>
                        </a:rPr>
                        <a:t>джерела</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інформації</a:t>
                      </a:r>
                      <a:r>
                        <a:rPr lang="ru-RU" sz="1800" u="none" strike="noStrike" dirty="0">
                          <a:effectLst/>
                          <a:latin typeface="Times New Roman" panose="02020603050405020304" pitchFamily="18" charset="0"/>
                          <a:cs typeface="Times New Roman" panose="02020603050405020304" pitchFamily="18" charset="0"/>
                        </a:rPr>
                        <a:t> у </a:t>
                      </a:r>
                      <a:r>
                        <a:rPr lang="ru-RU" sz="1800" u="none" strike="noStrike" dirty="0" err="1">
                          <a:effectLst/>
                          <a:latin typeface="Times New Roman" panose="02020603050405020304" pitchFamily="18" charset="0"/>
                          <a:cs typeface="Times New Roman" panose="02020603050405020304" pitchFamily="18" charset="0"/>
                        </a:rPr>
                        <a:t>разі</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використання</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ідей</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розробок</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тверджень</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відомостей</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800" u="none" strike="noStrike" dirty="0">
                          <a:effectLst/>
                          <a:latin typeface="Times New Roman" panose="02020603050405020304" pitchFamily="18" charset="0"/>
                          <a:cs typeface="Times New Roman" panose="02020603050405020304" pitchFamily="18" charset="0"/>
                        </a:rPr>
                        <a:t>65%</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hMerge="1">
                  <a:txBody>
                    <a:bodyPr/>
                    <a:lstStyle/>
                    <a:p>
                      <a:endParaRPr lang="ru-UA"/>
                    </a:p>
                  </a:txBody>
                  <a:tcPr/>
                </a:tc>
                <a:tc gridSpan="2">
                  <a:txBody>
                    <a:bodyPr/>
                    <a:lstStyle/>
                    <a:p>
                      <a:pPr algn="ctr" rtl="0" fontAlgn="ctr"/>
                      <a:r>
                        <a:rPr lang="ru-UA" sz="1800" u="none" strike="noStrike" dirty="0">
                          <a:effectLst/>
                          <a:latin typeface="Times New Roman" panose="02020603050405020304" pitchFamily="18" charset="0"/>
                          <a:cs typeface="Times New Roman" panose="02020603050405020304" pitchFamily="18" charset="0"/>
                        </a:rPr>
                        <a:t>35%</a:t>
                      </a:r>
                      <a:r>
                        <a:rPr lang="uk-UA" sz="1800" u="none" strike="noStrike" dirty="0">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tc>
                <a:tc hMerge="1">
                  <a:txBody>
                    <a:bodyPr/>
                    <a:lstStyle/>
                    <a:p>
                      <a:endParaRPr lang="ru-UA"/>
                    </a:p>
                  </a:txBody>
                  <a:tcPr/>
                </a:tc>
                <a:tc>
                  <a:txBody>
                    <a:bodyPr/>
                    <a:lstStyle/>
                    <a:p>
                      <a:pPr algn="ctr" rtl="0" fontAlgn="t"/>
                      <a:endParaRPr lang="ru-UA" sz="1100" b="0" i="0" u="none" strike="noStrike" dirty="0">
                        <a:solidFill>
                          <a:srgbClr val="000000"/>
                        </a:solidFill>
                        <a:effectLst/>
                        <a:latin typeface="Calibri" panose="020F0502020204030204" pitchFamily="34" charset="0"/>
                      </a:endParaRPr>
                    </a:p>
                  </a:txBody>
                  <a:tcPr marL="6350" marR="6350" marT="6350" marB="0"/>
                </a:tc>
                <a:extLst>
                  <a:ext uri="{0D108BD9-81ED-4DB2-BD59-A6C34878D82A}">
                    <a16:rowId xmlns:a16="http://schemas.microsoft.com/office/drawing/2014/main" val="3794996488"/>
                  </a:ext>
                </a:extLst>
              </a:tr>
            </a:tbl>
          </a:graphicData>
        </a:graphic>
      </p:graphicFrame>
      <p:sp>
        <p:nvSpPr>
          <p:cNvPr id="6" name="TextBox 5">
            <a:extLst>
              <a:ext uri="{FF2B5EF4-FFF2-40B4-BE49-F238E27FC236}">
                <a16:creationId xmlns:a16="http://schemas.microsoft.com/office/drawing/2014/main" id="{CDA61E2B-C87C-44DB-AC68-8036A88B7875}"/>
              </a:ext>
            </a:extLst>
          </p:cNvPr>
          <p:cNvSpPr txBox="1"/>
          <p:nvPr/>
        </p:nvSpPr>
        <p:spPr>
          <a:xfrm>
            <a:off x="515008" y="253388"/>
            <a:ext cx="11588856" cy="1508105"/>
          </a:xfrm>
          <a:prstGeom prst="rect">
            <a:avLst/>
          </a:prstGeom>
          <a:noFill/>
        </p:spPr>
        <p:txBody>
          <a:bodyPr wrap="square" rtlCol="0">
            <a:spAutoFit/>
          </a:bodyPr>
          <a:lstStyle/>
          <a:p>
            <a:r>
              <a:rPr lang="uk-UA" sz="3600" dirty="0">
                <a:solidFill>
                  <a:srgbClr val="FF0000"/>
                </a:solidFill>
                <a:latin typeface="Times New Roman" panose="02020603050405020304" pitchFamily="18" charset="0"/>
                <a:cs typeface="Times New Roman" panose="02020603050405020304" pitchFamily="18" charset="0"/>
              </a:rPr>
              <a:t>Критерій 3.4.1.</a:t>
            </a:r>
            <a:r>
              <a:rPr lang="ru-RU" sz="3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під</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час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провадження</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педагогічної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та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наукової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творчої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діяльності</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дотримуються</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академічної</a:t>
            </a:r>
            <a:r>
              <a:rPr lang="ru-RU" sz="28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FF0000"/>
                </a:solidFill>
                <a:effectLst/>
                <a:latin typeface="Times New Roman" panose="02020603050405020304" pitchFamily="18" charset="0"/>
                <a:cs typeface="Times New Roman" panose="02020603050405020304" pitchFamily="18" charset="0"/>
              </a:rPr>
              <a:t>доброчесності</a:t>
            </a:r>
            <a:endParaRPr lang="ru-UA" sz="3600" dirty="0">
              <a:solidFill>
                <a:srgbClr val="FF0000"/>
              </a:solidFill>
              <a:latin typeface="Times New Roman" panose="02020603050405020304" pitchFamily="18" charset="0"/>
              <a:cs typeface="Times New Roman" panose="02020603050405020304" pitchFamily="18" charset="0"/>
            </a:endParaRPr>
          </a:p>
        </p:txBody>
      </p:sp>
      <p:pic>
        <p:nvPicPr>
          <p:cNvPr id="7"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5860973" y="1867358"/>
            <a:ext cx="6061580" cy="4660136"/>
          </a:xfrm>
          <a:prstGeom prst="rect">
            <a:avLst/>
          </a:prstGeom>
          <a:noFill/>
        </p:spPr>
      </p:pic>
      <p:sp>
        <p:nvSpPr>
          <p:cNvPr id="8" name="TextBox 7">
            <a:extLst>
              <a:ext uri="{FF2B5EF4-FFF2-40B4-BE49-F238E27FC236}">
                <a16:creationId xmlns:a16="http://schemas.microsoft.com/office/drawing/2014/main" id="{11902B2E-3649-4FD6-8393-774B04535139}"/>
              </a:ext>
            </a:extLst>
          </p:cNvPr>
          <p:cNvSpPr txBox="1"/>
          <p:nvPr/>
        </p:nvSpPr>
        <p:spPr>
          <a:xfrm>
            <a:off x="5860973" y="1288973"/>
            <a:ext cx="6125379" cy="461665"/>
          </a:xfrm>
          <a:prstGeom prst="rect">
            <a:avLst/>
          </a:prstGeom>
          <a:noFill/>
        </p:spPr>
        <p:txBody>
          <a:bodyPr wrap="square" rtlCol="0">
            <a:spAutoFit/>
          </a:bodyPr>
          <a:lstStyle/>
          <a:p>
            <a:pPr algn="ctr"/>
            <a:r>
              <a:rPr lang="uk-UA" sz="2400" b="1" dirty="0">
                <a:latin typeface="Times New Roman" panose="02020603050405020304" pitchFamily="18" charset="0"/>
                <a:cs typeface="Times New Roman" panose="02020603050405020304" pitchFamily="18" charset="0"/>
              </a:rPr>
              <a:t>Результати анкетування педпрацівників</a:t>
            </a:r>
            <a:endParaRPr lang="ru-UA" sz="2400" b="1" dirty="0">
              <a:latin typeface="Times New Roman" panose="02020603050405020304" pitchFamily="18" charset="0"/>
              <a:cs typeface="Times New Roman" panose="02020603050405020304" pitchFamily="18" charset="0"/>
            </a:endParaRPr>
          </a:p>
        </p:txBody>
      </p:sp>
      <p:sp>
        <p:nvSpPr>
          <p:cNvPr id="9" name="Стрелка: вверх 8">
            <a:extLst>
              <a:ext uri="{FF2B5EF4-FFF2-40B4-BE49-F238E27FC236}">
                <a16:creationId xmlns:a16="http://schemas.microsoft.com/office/drawing/2014/main" id="{B371EA18-5145-46E0-A3AB-487445ADD116}"/>
              </a:ext>
            </a:extLst>
          </p:cNvPr>
          <p:cNvSpPr/>
          <p:nvPr/>
        </p:nvSpPr>
        <p:spPr>
          <a:xfrm>
            <a:off x="6902067" y="3131544"/>
            <a:ext cx="297456" cy="59491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10" name="Стрелка: вниз 9">
            <a:extLst>
              <a:ext uri="{FF2B5EF4-FFF2-40B4-BE49-F238E27FC236}">
                <a16:creationId xmlns:a16="http://schemas.microsoft.com/office/drawing/2014/main" id="{D2A19C49-4316-4D4B-81D2-BB2DF07E7EA6}"/>
              </a:ext>
            </a:extLst>
          </p:cNvPr>
          <p:cNvSpPr/>
          <p:nvPr/>
        </p:nvSpPr>
        <p:spPr>
          <a:xfrm>
            <a:off x="7348251" y="3966072"/>
            <a:ext cx="253388" cy="46270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11" name="Стрелка: вверх 10">
            <a:extLst>
              <a:ext uri="{FF2B5EF4-FFF2-40B4-BE49-F238E27FC236}">
                <a16:creationId xmlns:a16="http://schemas.microsoft.com/office/drawing/2014/main" id="{2C54B7B2-3862-4416-8B6F-E66461D11567}"/>
              </a:ext>
            </a:extLst>
          </p:cNvPr>
          <p:cNvSpPr/>
          <p:nvPr/>
        </p:nvSpPr>
        <p:spPr>
          <a:xfrm>
            <a:off x="7726496" y="4605968"/>
            <a:ext cx="297456" cy="594911"/>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147817991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CB74DDE3-CD8C-4810-B465-BA7CE53A93C8}"/>
              </a:ext>
            </a:extLst>
          </p:cNvPr>
          <p:cNvSpPr>
            <a:spLocks noGrp="1"/>
          </p:cNvSpPr>
          <p:nvPr>
            <p:ph type="title"/>
          </p:nvPr>
        </p:nvSpPr>
        <p:spPr/>
        <p:txBody>
          <a:bodyPr/>
          <a:lstStyle/>
          <a:p>
            <a:endParaRPr lang="ru-UA" dirty="0"/>
          </a:p>
        </p:txBody>
      </p:sp>
      <p:graphicFrame>
        <p:nvGraphicFramePr>
          <p:cNvPr id="5" name="Объект 4">
            <a:extLst>
              <a:ext uri="{FF2B5EF4-FFF2-40B4-BE49-F238E27FC236}">
                <a16:creationId xmlns:a16="http://schemas.microsoft.com/office/drawing/2014/main" id="{36C95F4E-1A3F-4018-8928-88AAC011AD10}"/>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2066726363"/>
                    </a:ext>
                  </a:extLst>
                </a:gridCol>
                <a:gridCol w="25400">
                  <a:extLst>
                    <a:ext uri="{9D8B030D-6E8A-4147-A177-3AD203B41FA5}">
                      <a16:colId xmlns:a16="http://schemas.microsoft.com/office/drawing/2014/main" val="3105545798"/>
                    </a:ext>
                  </a:extLst>
                </a:gridCol>
                <a:gridCol w="25400">
                  <a:extLst>
                    <a:ext uri="{9D8B030D-6E8A-4147-A177-3AD203B41FA5}">
                      <a16:colId xmlns:a16="http://schemas.microsoft.com/office/drawing/2014/main" val="3442576521"/>
                    </a:ext>
                  </a:extLst>
                </a:gridCol>
                <a:gridCol w="25400">
                  <a:extLst>
                    <a:ext uri="{9D8B030D-6E8A-4147-A177-3AD203B41FA5}">
                      <a16:colId xmlns:a16="http://schemas.microsoft.com/office/drawing/2014/main" val="26408976"/>
                    </a:ext>
                  </a:extLst>
                </a:gridCol>
                <a:gridCol w="25400">
                  <a:extLst>
                    <a:ext uri="{9D8B030D-6E8A-4147-A177-3AD203B41FA5}">
                      <a16:colId xmlns:a16="http://schemas.microsoft.com/office/drawing/2014/main" val="2845203332"/>
                    </a:ext>
                  </a:extLst>
                </a:gridCol>
                <a:gridCol w="25400">
                  <a:extLst>
                    <a:ext uri="{9D8B030D-6E8A-4147-A177-3AD203B41FA5}">
                      <a16:colId xmlns:a16="http://schemas.microsoft.com/office/drawing/2014/main" val="908092063"/>
                    </a:ext>
                  </a:extLst>
                </a:gridCol>
                <a:gridCol w="25400">
                  <a:extLst>
                    <a:ext uri="{9D8B030D-6E8A-4147-A177-3AD203B41FA5}">
                      <a16:colId xmlns:a16="http://schemas.microsoft.com/office/drawing/2014/main" val="160686314"/>
                    </a:ext>
                  </a:extLst>
                </a:gridCol>
                <a:gridCol w="25400">
                  <a:extLst>
                    <a:ext uri="{9D8B030D-6E8A-4147-A177-3AD203B41FA5}">
                      <a16:colId xmlns:a16="http://schemas.microsoft.com/office/drawing/2014/main" val="3881961802"/>
                    </a:ext>
                  </a:extLst>
                </a:gridCol>
                <a:gridCol w="25400">
                  <a:extLst>
                    <a:ext uri="{9D8B030D-6E8A-4147-A177-3AD203B41FA5}">
                      <a16:colId xmlns:a16="http://schemas.microsoft.com/office/drawing/2014/main" val="121383921"/>
                    </a:ext>
                  </a:extLst>
                </a:gridCol>
              </a:tblGrid>
              <a:tr h="0">
                <a:tc gridSpan="9">
                  <a:txBody>
                    <a:bodyPr/>
                    <a:lstStyle/>
                    <a:p>
                      <a:pPr algn="ctr" rtl="0" fontAlgn="ctr"/>
                      <a:r>
                        <a:rPr lang="ru-RU" sz="100" b="1" i="0" u="none" strike="noStrike">
                          <a:solidFill>
                            <a:srgbClr val="FFFFFF"/>
                          </a:solidFill>
                          <a:effectLst/>
                          <a:latin typeface="Arial" panose="020B0604020202020204" pitchFamily="34" charset="0"/>
                        </a:rPr>
                        <a:t>РЕЗУЛЬТАТИ СПОСТЕРЕЖЕННЯ ЗА НАВЧАЛЬНИМИ ЗАНЯТТЯМИ</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499980591"/>
                  </a:ext>
                </a:extLst>
              </a:tr>
              <a:tr h="0">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100" b="0" i="0" u="none" strike="noStrike">
                        <a:solidFill>
                          <a:srgbClr val="000000"/>
                        </a:solidFill>
                        <a:effectLst/>
                        <a:latin typeface="Calibri" panose="020F0502020204030204" pitchFamily="34" charset="0"/>
                      </a:endParaRPr>
                    </a:p>
                  </a:txBody>
                  <a:tcPr marL="0" marR="0" marT="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21145334"/>
                  </a:ext>
                </a:extLst>
              </a:tr>
              <a:tr h="0">
                <a:tc gridSpan="9">
                  <a:txBody>
                    <a:bodyPr/>
                    <a:lstStyle/>
                    <a:p>
                      <a:pPr algn="ctr" rtl="0" fontAlgn="ctr"/>
                      <a:r>
                        <a:rPr lang="ru-RU" sz="100" b="1" i="0" u="none" strike="noStrike">
                          <a:solidFill>
                            <a:srgbClr val="FFFFFF"/>
                          </a:solidFill>
                          <a:effectLst/>
                          <a:latin typeface="Arial" panose="020B0604020202020204" pitchFamily="34" charset="0"/>
                        </a:rPr>
                        <a:t>Дотримання педагогічними працівниками етичних принципів і визначених законодавством правил академічної доброчесності</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707894295"/>
                  </a:ext>
                </a:extLst>
              </a:tr>
              <a:tr h="0">
                <a:tc gridSpan="5">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RU" sz="100" b="0" i="0" u="none" strike="noStrike">
                          <a:solidFill>
                            <a:srgbClr val="000000"/>
                          </a:solidFill>
                          <a:effectLst/>
                          <a:latin typeface="Tahoma" panose="020B0604030504040204" pitchFamily="34" charset="0"/>
                        </a:rPr>
                        <a:t>ні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RU" sz="100" b="0" i="0" u="none" strike="noStrike">
                          <a:solidFill>
                            <a:srgbClr val="000000"/>
                          </a:solidFill>
                          <a:effectLst/>
                          <a:latin typeface="Tahoma" panose="020B0604030504040204" pitchFamily="34" charset="0"/>
                        </a:rPr>
                        <a:t>так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4041270528"/>
                  </a:ext>
                </a:extLst>
              </a:tr>
              <a:tr h="0">
                <a:tc gridSpan="5">
                  <a:txBody>
                    <a:bodyPr/>
                    <a:lstStyle/>
                    <a:p>
                      <a:pPr algn="l" rtl="0" fontAlgn="ctr"/>
                      <a:r>
                        <a:rPr lang="ru-RU" sz="100" b="0" i="0" u="none" strike="noStrike">
                          <a:solidFill>
                            <a:srgbClr val="FFFFFF"/>
                          </a:solidFill>
                          <a:effectLst/>
                          <a:latin typeface="Tahoma" panose="020B0604030504040204" pitchFamily="34" charset="0"/>
                        </a:rPr>
                        <a:t>11.2. пропонує завдання, що запобігають списуванню</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29%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71%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964114163"/>
                  </a:ext>
                </a:extLst>
              </a:tr>
              <a:tr h="0">
                <a:tc gridSpan="5">
                  <a:txBody>
                    <a:bodyPr/>
                    <a:lstStyle/>
                    <a:p>
                      <a:pPr algn="l" rtl="0" fontAlgn="ctr"/>
                      <a:r>
                        <a:rPr lang="ru-RU" sz="100" b="0" i="0" u="none" strike="noStrike">
                          <a:solidFill>
                            <a:srgbClr val="FFFFFF"/>
                          </a:solidFill>
                          <a:effectLst/>
                          <a:latin typeface="Tahoma" panose="020B0604030504040204" pitchFamily="34" charset="0"/>
                        </a:rPr>
                        <a:t>11.3. об’єктивно оцінює результати навчання учнів</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95%</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429592052"/>
                  </a:ext>
                </a:extLst>
              </a:tr>
              <a:tr h="0">
                <a:tc gridSpan="5">
                  <a:txBody>
                    <a:bodyPr/>
                    <a:lstStyle/>
                    <a:p>
                      <a:pPr algn="l" rtl="0" fontAlgn="ctr"/>
                      <a:r>
                        <a:rPr lang="ru-RU" sz="100" b="0" i="0" u="none" strike="noStrike">
                          <a:solidFill>
                            <a:srgbClr val="FFFFFF"/>
                          </a:solidFill>
                          <a:effectLst/>
                          <a:latin typeface="Tahoma" panose="020B0604030504040204" pitchFamily="34" charset="0"/>
                        </a:rPr>
                        <a:t>11.4. акцентує увагу на цінності самостійного виконання завдань</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3510721359"/>
                  </a:ext>
                </a:extLst>
              </a:tr>
              <a:tr h="0">
                <a:tc gridSpan="5">
                  <a:txBody>
                    <a:bodyPr/>
                    <a:lstStyle/>
                    <a:p>
                      <a:pPr algn="l" rtl="0" fontAlgn="ctr"/>
                      <a:r>
                        <a:rPr lang="ru-RU" sz="100" b="0" i="0" u="none" strike="noStrike">
                          <a:solidFill>
                            <a:srgbClr val="FFFFFF"/>
                          </a:solidFill>
                          <a:effectLst/>
                          <a:latin typeface="Tahoma" panose="020B0604030504040204" pitchFamily="34" charset="0"/>
                        </a:rPr>
                        <a:t>11.5. ігнорує проблему списування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00" b="0" i="0" u="none" strike="noStrike">
                          <a:solidFill>
                            <a:srgbClr val="000000"/>
                          </a:solidFill>
                          <a:effectLst/>
                          <a:latin typeface="Tahoma" panose="020B0604030504040204" pitchFamily="34" charset="0"/>
                        </a:rPr>
                        <a:t>91%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UA" sz="100" b="0" i="0" u="none" strike="noStrike" dirty="0">
                          <a:solidFill>
                            <a:srgbClr val="000000"/>
                          </a:solidFill>
                          <a:effectLst/>
                          <a:latin typeface="Tahoma" panose="020B0604030504040204" pitchFamily="34" charset="0"/>
                        </a:rPr>
                        <a:t>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859444355"/>
                  </a:ext>
                </a:extLst>
              </a:tr>
            </a:tbl>
          </a:graphicData>
        </a:graphic>
      </p:graphicFrame>
      <p:sp>
        <p:nvSpPr>
          <p:cNvPr id="4" name="TextBox 3">
            <a:extLst>
              <a:ext uri="{FF2B5EF4-FFF2-40B4-BE49-F238E27FC236}">
                <a16:creationId xmlns:a16="http://schemas.microsoft.com/office/drawing/2014/main" id="{EEC06260-73A7-47B4-B17F-4DB9F14B2CC4}"/>
              </a:ext>
            </a:extLst>
          </p:cNvPr>
          <p:cNvSpPr txBox="1"/>
          <p:nvPr/>
        </p:nvSpPr>
        <p:spPr>
          <a:xfrm>
            <a:off x="599090" y="397620"/>
            <a:ext cx="11319641" cy="1077218"/>
          </a:xfrm>
          <a:prstGeom prst="rect">
            <a:avLst/>
          </a:prstGeom>
          <a:noFill/>
        </p:spPr>
        <p:txBody>
          <a:bodyPr wrap="square" rtlCol="0">
            <a:spAutoFit/>
          </a:bodyPr>
          <a:lstStyle/>
          <a:p>
            <a:pPr algn="ctr"/>
            <a:r>
              <a:rPr lang="uk-UA" sz="3200" dirty="0">
                <a:solidFill>
                  <a:srgbClr val="FF0000"/>
                </a:solidFill>
                <a:latin typeface="Times New Roman" panose="02020603050405020304" pitchFamily="18" charset="0"/>
                <a:cs typeface="Times New Roman" panose="02020603050405020304" pitchFamily="18" charset="0"/>
              </a:rPr>
              <a:t>Критерій 3.4.2.</a:t>
            </a:r>
            <a:r>
              <a:rPr lang="ru-RU" sz="32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32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32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2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32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200" b="0" i="0" u="none" strike="noStrike" dirty="0" err="1">
                <a:solidFill>
                  <a:srgbClr val="FF0000"/>
                </a:solidFill>
                <a:effectLst/>
                <a:latin typeface="Times New Roman" panose="02020603050405020304" pitchFamily="18" charset="0"/>
                <a:cs typeface="Times New Roman" panose="02020603050405020304" pitchFamily="18" charset="0"/>
              </a:rPr>
              <a:t>сприяють</a:t>
            </a:r>
            <a:r>
              <a:rPr lang="ru-RU" sz="32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200" b="0" i="0" u="none" strike="noStrike" dirty="0" err="1">
                <a:solidFill>
                  <a:srgbClr val="FF0000"/>
                </a:solidFill>
                <a:effectLst/>
                <a:latin typeface="Times New Roman" panose="02020603050405020304" pitchFamily="18" charset="0"/>
                <a:cs typeface="Times New Roman" panose="02020603050405020304" pitchFamily="18" charset="0"/>
              </a:rPr>
              <a:t>дотриманню</a:t>
            </a:r>
            <a:r>
              <a:rPr lang="ru-RU" sz="32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200" b="0" i="0" u="none" strike="noStrike" dirty="0" err="1">
                <a:solidFill>
                  <a:srgbClr val="FF0000"/>
                </a:solidFill>
                <a:effectLst/>
                <a:latin typeface="Times New Roman" panose="02020603050405020304" pitchFamily="18" charset="0"/>
                <a:cs typeface="Times New Roman" panose="02020603050405020304" pitchFamily="18" charset="0"/>
              </a:rPr>
              <a:t>академічної</a:t>
            </a:r>
            <a:r>
              <a:rPr lang="ru-RU" sz="32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200" b="0" i="0" u="none" strike="noStrike" dirty="0" err="1">
                <a:solidFill>
                  <a:srgbClr val="FF0000"/>
                </a:solidFill>
                <a:effectLst/>
                <a:latin typeface="Times New Roman" panose="02020603050405020304" pitchFamily="18" charset="0"/>
                <a:cs typeface="Times New Roman" panose="02020603050405020304" pitchFamily="18" charset="0"/>
              </a:rPr>
              <a:t>доброчесності</a:t>
            </a:r>
            <a:r>
              <a:rPr lang="ru-RU" sz="32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200" b="0" i="0" u="none" strike="noStrike" dirty="0" err="1">
                <a:solidFill>
                  <a:srgbClr val="FF0000"/>
                </a:solidFill>
                <a:effectLst/>
                <a:latin typeface="Times New Roman" panose="02020603050405020304" pitchFamily="18" charset="0"/>
                <a:cs typeface="Times New Roman" panose="02020603050405020304" pitchFamily="18" charset="0"/>
              </a:rPr>
              <a:t>учнями</a:t>
            </a:r>
            <a:endParaRPr lang="ru-UA" sz="3200" dirty="0">
              <a:solidFill>
                <a:srgbClr val="FF0000"/>
              </a:solidFill>
              <a:latin typeface="Times New Roman" panose="02020603050405020304" pitchFamily="18" charset="0"/>
              <a:cs typeface="Times New Roman" panose="02020603050405020304" pitchFamily="18" charset="0"/>
            </a:endParaRPr>
          </a:p>
        </p:txBody>
      </p:sp>
      <p:graphicFrame>
        <p:nvGraphicFramePr>
          <p:cNvPr id="6" name="Таблица 5">
            <a:extLst>
              <a:ext uri="{FF2B5EF4-FFF2-40B4-BE49-F238E27FC236}">
                <a16:creationId xmlns:a16="http://schemas.microsoft.com/office/drawing/2014/main" id="{3BA66E2A-C32A-4E53-B18E-324B255146CE}"/>
              </a:ext>
            </a:extLst>
          </p:cNvPr>
          <p:cNvGraphicFramePr>
            <a:graphicFrameLocks noGrp="1"/>
          </p:cNvGraphicFramePr>
          <p:nvPr>
            <p:extLst>
              <p:ext uri="{D42A27DB-BD31-4B8C-83A1-F6EECF244321}">
                <p14:modId xmlns:p14="http://schemas.microsoft.com/office/powerpoint/2010/main" val="2695762027"/>
              </p:ext>
            </p:extLst>
          </p:nvPr>
        </p:nvGraphicFramePr>
        <p:xfrm>
          <a:off x="749147" y="1817782"/>
          <a:ext cx="10983818" cy="4245092"/>
        </p:xfrm>
        <a:graphic>
          <a:graphicData uri="http://schemas.openxmlformats.org/drawingml/2006/table">
            <a:tbl>
              <a:tblPr/>
              <a:tblGrid>
                <a:gridCol w="2672651">
                  <a:extLst>
                    <a:ext uri="{9D8B030D-6E8A-4147-A177-3AD203B41FA5}">
                      <a16:colId xmlns:a16="http://schemas.microsoft.com/office/drawing/2014/main" val="3773823907"/>
                    </a:ext>
                  </a:extLst>
                </a:gridCol>
                <a:gridCol w="3667617">
                  <a:extLst>
                    <a:ext uri="{9D8B030D-6E8A-4147-A177-3AD203B41FA5}">
                      <a16:colId xmlns:a16="http://schemas.microsoft.com/office/drawing/2014/main" val="3361336051"/>
                    </a:ext>
                  </a:extLst>
                </a:gridCol>
                <a:gridCol w="519448">
                  <a:extLst>
                    <a:ext uri="{9D8B030D-6E8A-4147-A177-3AD203B41FA5}">
                      <a16:colId xmlns:a16="http://schemas.microsoft.com/office/drawing/2014/main" val="1188655032"/>
                    </a:ext>
                  </a:extLst>
                </a:gridCol>
                <a:gridCol w="566672">
                  <a:extLst>
                    <a:ext uri="{9D8B030D-6E8A-4147-A177-3AD203B41FA5}">
                      <a16:colId xmlns:a16="http://schemas.microsoft.com/office/drawing/2014/main" val="1893129496"/>
                    </a:ext>
                  </a:extLst>
                </a:gridCol>
                <a:gridCol w="94444">
                  <a:extLst>
                    <a:ext uri="{9D8B030D-6E8A-4147-A177-3AD203B41FA5}">
                      <a16:colId xmlns:a16="http://schemas.microsoft.com/office/drawing/2014/main" val="1965957068"/>
                    </a:ext>
                  </a:extLst>
                </a:gridCol>
                <a:gridCol w="1306489">
                  <a:extLst>
                    <a:ext uri="{9D8B030D-6E8A-4147-A177-3AD203B41FA5}">
                      <a16:colId xmlns:a16="http://schemas.microsoft.com/office/drawing/2014/main" val="1331853257"/>
                    </a:ext>
                  </a:extLst>
                </a:gridCol>
                <a:gridCol w="425002">
                  <a:extLst>
                    <a:ext uri="{9D8B030D-6E8A-4147-A177-3AD203B41FA5}">
                      <a16:colId xmlns:a16="http://schemas.microsoft.com/office/drawing/2014/main" val="20538125"/>
                    </a:ext>
                  </a:extLst>
                </a:gridCol>
                <a:gridCol w="991674">
                  <a:extLst>
                    <a:ext uri="{9D8B030D-6E8A-4147-A177-3AD203B41FA5}">
                      <a16:colId xmlns:a16="http://schemas.microsoft.com/office/drawing/2014/main" val="675784050"/>
                    </a:ext>
                  </a:extLst>
                </a:gridCol>
                <a:gridCol w="739821">
                  <a:extLst>
                    <a:ext uri="{9D8B030D-6E8A-4147-A177-3AD203B41FA5}">
                      <a16:colId xmlns:a16="http://schemas.microsoft.com/office/drawing/2014/main" val="2885289212"/>
                    </a:ext>
                  </a:extLst>
                </a:gridCol>
              </a:tblGrid>
              <a:tr h="539702">
                <a:tc gridSpan="9">
                  <a:txBody>
                    <a:bodyPr/>
                    <a:lstStyle/>
                    <a:p>
                      <a:pPr algn="ctr" rtl="0" fontAlgn="ctr"/>
                      <a:r>
                        <a:rPr lang="ru-RU" sz="2000" b="1" i="0" u="none" strike="noStrike">
                          <a:solidFill>
                            <a:srgbClr val="FFFFFF"/>
                          </a:solidFill>
                          <a:effectLst/>
                          <a:latin typeface="Times New Roman" panose="02020603050405020304" pitchFamily="18" charset="0"/>
                          <a:cs typeface="Times New Roman" panose="02020603050405020304" pitchFamily="18" charset="0"/>
                        </a:rPr>
                        <a:t>РЕЗУЛЬТАТИ СПОСТЕРЕЖЕННЯ ЗА НАВЧАЛЬНИМИ ЗАНЯТТЯМИ</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276231344"/>
                  </a:ext>
                </a:extLst>
              </a:tr>
              <a:tr h="110294">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2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rtl="0" fontAlgn="t"/>
                      <a:endParaRPr lang="ru-UA" sz="28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410626548"/>
                  </a:ext>
                </a:extLst>
              </a:tr>
              <a:tr h="809555">
                <a:tc gridSpan="9">
                  <a:txBody>
                    <a:bodyPr/>
                    <a:lstStyle/>
                    <a:p>
                      <a:pPr algn="ctr" rtl="0" fontAlgn="ctr"/>
                      <a:r>
                        <a:rPr lang="ru-RU" sz="2000" b="1" i="0" u="none" strike="noStrike">
                          <a:solidFill>
                            <a:srgbClr val="FFFFFF"/>
                          </a:solidFill>
                          <a:effectLst/>
                          <a:latin typeface="Times New Roman" panose="02020603050405020304" pitchFamily="18" charset="0"/>
                          <a:cs typeface="Times New Roman" panose="02020603050405020304" pitchFamily="18" charset="0"/>
                        </a:rPr>
                        <a:t>Дотримання педагогічними працівниками етичних принципів і визначених законодавством правил академічної доброчесності</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1559491310"/>
                  </a:ext>
                </a:extLst>
              </a:tr>
              <a:tr h="449223">
                <a:tc gridSpan="5">
                  <a:txBody>
                    <a:bodyPr/>
                    <a:lstStyle/>
                    <a:p>
                      <a:pPr algn="l" rtl="0" fontAlgn="ct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Питання</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1270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ні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так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3366495197"/>
                  </a:ext>
                </a:extLst>
              </a:tr>
              <a:tr h="557548">
                <a:tc gridSpan="5">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11.2. пропонує завдання, що запобігають списуванню</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29%</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71%</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311276442"/>
                  </a:ext>
                </a:extLst>
              </a:tr>
              <a:tr h="449223">
                <a:tc gridSpan="5">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11.3. об’єктивно оцінює результати навчання учнів</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5%</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95%</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984190151"/>
                  </a:ext>
                </a:extLst>
              </a:tr>
              <a:tr h="557548">
                <a:tc gridSpan="5">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11.4. акцентує увагу на цінності самостійного виконання завдань</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74%</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1255328133"/>
                  </a:ext>
                </a:extLst>
              </a:tr>
              <a:tr h="449223">
                <a:tc gridSpan="5">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11.5. ігнорує проблему списування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gridSpan="2">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91%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tc gridSpan="2">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9%</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hMerge="1">
                  <a:txBody>
                    <a:bodyPr/>
                    <a:lstStyle/>
                    <a:p>
                      <a:endParaRPr lang="ru-UA"/>
                    </a:p>
                  </a:txBody>
                  <a:tcPr/>
                </a:tc>
                <a:extLst>
                  <a:ext uri="{0D108BD9-81ED-4DB2-BD59-A6C34878D82A}">
                    <a16:rowId xmlns:a16="http://schemas.microsoft.com/office/drawing/2014/main" val="2473247955"/>
                  </a:ext>
                </a:extLst>
              </a:tr>
            </a:tbl>
          </a:graphicData>
        </a:graphic>
      </p:graphicFrame>
    </p:spTree>
    <p:extLst>
      <p:ext uri="{BB962C8B-B14F-4D97-AF65-F5344CB8AC3E}">
        <p14:creationId xmlns:p14="http://schemas.microsoft.com/office/powerpoint/2010/main" val="331902884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BF7C76A8-1DC8-4DAC-9FBF-4C9C0355BD03}"/>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B1CE0A98-5A0E-49BF-ABB7-C631039E99AE}"/>
              </a:ext>
            </a:extLst>
          </p:cNvPr>
          <p:cNvSpPr>
            <a:spLocks noGrp="1"/>
          </p:cNvSpPr>
          <p:nvPr>
            <p:ph idx="1"/>
          </p:nvPr>
        </p:nvSpPr>
        <p:spPr/>
        <p:txBody>
          <a:bodyPr/>
          <a:lstStyle/>
          <a:p>
            <a:endParaRPr lang="ru-UA"/>
          </a:p>
        </p:txBody>
      </p:sp>
      <p:pic>
        <p:nvPicPr>
          <p:cNvPr id="4"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195893" y="1189822"/>
            <a:ext cx="6050670" cy="5310131"/>
          </a:xfrm>
          <a:prstGeom prst="rect">
            <a:avLst/>
          </a:prstGeom>
          <a:noFill/>
        </p:spPr>
      </p:pic>
      <p:pic>
        <p:nvPicPr>
          <p:cNvPr id="5" name="Picture 2">
            <a:extLst>
              <a:ext uri="{FF2B5EF4-FFF2-40B4-BE49-F238E27FC236}">
                <a16:creationId xmlns:a16="http://schemas.microsoft.com/office/drawing/2014/main" id="{00000000-0008-0000-0000-000002040000}"/>
              </a:ext>
            </a:extLst>
          </p:cNvPr>
          <p:cNvPicPr>
            <a:picLocks noChangeAspect="1" noChangeArrowheads="1"/>
          </p:cNvPicPr>
          <p:nvPr/>
        </p:nvPicPr>
        <p:blipFill>
          <a:blip r:embed="rId3" cstate="print"/>
          <a:srcRect/>
          <a:stretch>
            <a:fillRect/>
          </a:stretch>
        </p:blipFill>
        <p:spPr>
          <a:xfrm>
            <a:off x="6246563" y="1114097"/>
            <a:ext cx="5836473" cy="5385855"/>
          </a:xfrm>
          <a:prstGeom prst="rect">
            <a:avLst/>
          </a:prstGeom>
          <a:noFill/>
        </p:spPr>
      </p:pic>
      <p:sp>
        <p:nvSpPr>
          <p:cNvPr id="6" name="TextBox 5">
            <a:extLst>
              <a:ext uri="{FF2B5EF4-FFF2-40B4-BE49-F238E27FC236}">
                <a16:creationId xmlns:a16="http://schemas.microsoft.com/office/drawing/2014/main" id="{9DFBF567-7BC6-45AD-A819-C86792C1C766}"/>
              </a:ext>
            </a:extLst>
          </p:cNvPr>
          <p:cNvSpPr txBox="1"/>
          <p:nvPr/>
        </p:nvSpPr>
        <p:spPr>
          <a:xfrm>
            <a:off x="2335576" y="484742"/>
            <a:ext cx="8130448" cy="523220"/>
          </a:xfrm>
          <a:prstGeom prst="rect">
            <a:avLst/>
          </a:prstGeom>
          <a:noFill/>
        </p:spPr>
        <p:txBody>
          <a:bodyPr wrap="square" rtlCol="0">
            <a:spAutoFit/>
          </a:bodyPr>
          <a:lstStyle/>
          <a:p>
            <a:pPr algn="ctr"/>
            <a:r>
              <a:rPr lang="uk-UA" sz="2800" b="1" dirty="0">
                <a:latin typeface="Times New Roman" panose="02020603050405020304" pitchFamily="18" charset="0"/>
                <a:cs typeface="Times New Roman" panose="02020603050405020304" pitchFamily="18" charset="0"/>
              </a:rPr>
              <a:t>Результати анкетування педпрацівників</a:t>
            </a:r>
            <a:endParaRPr lang="ru-UA" sz="2800" b="1" dirty="0">
              <a:latin typeface="Times New Roman" panose="02020603050405020304" pitchFamily="18" charset="0"/>
              <a:cs typeface="Times New Roman" panose="02020603050405020304" pitchFamily="18" charset="0"/>
            </a:endParaRPr>
          </a:p>
        </p:txBody>
      </p:sp>
      <p:sp>
        <p:nvSpPr>
          <p:cNvPr id="8" name="Пузырек для мыслей: облако 7">
            <a:extLst>
              <a:ext uri="{FF2B5EF4-FFF2-40B4-BE49-F238E27FC236}">
                <a16:creationId xmlns:a16="http://schemas.microsoft.com/office/drawing/2014/main" id="{9E5E05C4-2902-4897-80EE-47CFC2BD17B9}"/>
              </a:ext>
            </a:extLst>
          </p:cNvPr>
          <p:cNvSpPr/>
          <p:nvPr/>
        </p:nvSpPr>
        <p:spPr>
          <a:xfrm>
            <a:off x="1090670" y="5106318"/>
            <a:ext cx="264405" cy="561860"/>
          </a:xfrm>
          <a:prstGeom prst="cloud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9" name="Стрелка: вверх 8">
            <a:extLst>
              <a:ext uri="{FF2B5EF4-FFF2-40B4-BE49-F238E27FC236}">
                <a16:creationId xmlns:a16="http://schemas.microsoft.com/office/drawing/2014/main" id="{165CE7C5-CE7B-4E92-B2F5-420957D53E19}"/>
              </a:ext>
            </a:extLst>
          </p:cNvPr>
          <p:cNvSpPr/>
          <p:nvPr/>
        </p:nvSpPr>
        <p:spPr>
          <a:xfrm>
            <a:off x="2214390" y="3536414"/>
            <a:ext cx="297456" cy="616945"/>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10" name="Знак ''плюс'' 9">
            <a:extLst>
              <a:ext uri="{FF2B5EF4-FFF2-40B4-BE49-F238E27FC236}">
                <a16:creationId xmlns:a16="http://schemas.microsoft.com/office/drawing/2014/main" id="{C4D54925-2D72-48DA-B19D-4B58C3107228}"/>
              </a:ext>
            </a:extLst>
          </p:cNvPr>
          <p:cNvSpPr/>
          <p:nvPr/>
        </p:nvSpPr>
        <p:spPr>
          <a:xfrm>
            <a:off x="7866044" y="2952520"/>
            <a:ext cx="352540" cy="2754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11" name="Знак ''плюс'' 10">
            <a:extLst>
              <a:ext uri="{FF2B5EF4-FFF2-40B4-BE49-F238E27FC236}">
                <a16:creationId xmlns:a16="http://schemas.microsoft.com/office/drawing/2014/main" id="{18D1EC57-EA29-4F1C-BBE4-7BFFAE310D80}"/>
              </a:ext>
            </a:extLst>
          </p:cNvPr>
          <p:cNvSpPr/>
          <p:nvPr/>
        </p:nvSpPr>
        <p:spPr>
          <a:xfrm>
            <a:off x="8196551" y="2952520"/>
            <a:ext cx="352540" cy="275422"/>
          </a:xfrm>
          <a:prstGeom prst="math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pic>
        <p:nvPicPr>
          <p:cNvPr id="12" name="Рисунок 11">
            <a:extLst>
              <a:ext uri="{FF2B5EF4-FFF2-40B4-BE49-F238E27FC236}">
                <a16:creationId xmlns:a16="http://schemas.microsoft.com/office/drawing/2014/main" id="{3A82584A-7CC7-42A1-B937-8A34DE818A44}"/>
              </a:ext>
            </a:extLst>
          </p:cNvPr>
          <p:cNvPicPr>
            <a:picLocks noChangeAspect="1"/>
          </p:cNvPicPr>
          <p:nvPr/>
        </p:nvPicPr>
        <p:blipFill>
          <a:blip r:embed="rId4"/>
          <a:stretch>
            <a:fillRect/>
          </a:stretch>
        </p:blipFill>
        <p:spPr>
          <a:xfrm>
            <a:off x="7263114" y="3735148"/>
            <a:ext cx="280440" cy="219475"/>
          </a:xfrm>
          <a:prstGeom prst="rect">
            <a:avLst/>
          </a:prstGeom>
        </p:spPr>
      </p:pic>
      <p:sp>
        <p:nvSpPr>
          <p:cNvPr id="13" name="Знак ''минус'' 12">
            <a:extLst>
              <a:ext uri="{FF2B5EF4-FFF2-40B4-BE49-F238E27FC236}">
                <a16:creationId xmlns:a16="http://schemas.microsoft.com/office/drawing/2014/main" id="{BF5FEF28-7BEA-4DEA-ADD3-B2F155961995}"/>
              </a:ext>
            </a:extLst>
          </p:cNvPr>
          <p:cNvSpPr/>
          <p:nvPr/>
        </p:nvSpPr>
        <p:spPr>
          <a:xfrm>
            <a:off x="7777908" y="5106318"/>
            <a:ext cx="440676" cy="181778"/>
          </a:xfrm>
          <a:prstGeom prst="mathMin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Tree>
    <p:extLst>
      <p:ext uri="{BB962C8B-B14F-4D97-AF65-F5344CB8AC3E}">
        <p14:creationId xmlns:p14="http://schemas.microsoft.com/office/powerpoint/2010/main" val="71340992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458E1A9-6291-4265-95E1-92EE2D76B56C}"/>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8735B7A7-3133-4DA8-AF3C-DFE3009B6BCA}"/>
              </a:ext>
            </a:extLst>
          </p:cNvPr>
          <p:cNvSpPr>
            <a:spLocks noGrp="1"/>
          </p:cNvSpPr>
          <p:nvPr>
            <p:ph idx="1"/>
          </p:nvPr>
        </p:nvSpPr>
        <p:spPr/>
        <p:txBody>
          <a:bodyPr/>
          <a:lstStyle/>
          <a:p>
            <a:endParaRPr lang="ru-UA"/>
          </a:p>
        </p:txBody>
      </p:sp>
      <p:sp>
        <p:nvSpPr>
          <p:cNvPr id="4" name="TextBox 3">
            <a:extLst>
              <a:ext uri="{FF2B5EF4-FFF2-40B4-BE49-F238E27FC236}">
                <a16:creationId xmlns:a16="http://schemas.microsoft.com/office/drawing/2014/main" id="{C852F616-70E5-4B20-8F86-5F0F915E77E5}"/>
              </a:ext>
            </a:extLst>
          </p:cNvPr>
          <p:cNvSpPr txBox="1"/>
          <p:nvPr/>
        </p:nvSpPr>
        <p:spPr>
          <a:xfrm>
            <a:off x="2680138" y="0"/>
            <a:ext cx="7420303" cy="769441"/>
          </a:xfrm>
          <a:prstGeom prst="rect">
            <a:avLst/>
          </a:prstGeom>
          <a:noFill/>
        </p:spPr>
        <p:txBody>
          <a:bodyPr wrap="square" rtlCol="0">
            <a:spAutoFit/>
          </a:bodyPr>
          <a:lstStyle/>
          <a:p>
            <a:pPr algn="ctr"/>
            <a:r>
              <a:rPr lang="ru-RU" sz="4400" dirty="0" err="1">
                <a:solidFill>
                  <a:srgbClr val="FF0000"/>
                </a:solidFill>
                <a:latin typeface="Times New Roman" panose="02020603050405020304" pitchFamily="18" charset="0"/>
                <a:cs typeface="Times New Roman" panose="02020603050405020304" pitchFamily="18" charset="0"/>
              </a:rPr>
              <a:t>Висновок</a:t>
            </a:r>
            <a:r>
              <a:rPr lang="ru-RU" sz="4400" dirty="0">
                <a:solidFill>
                  <a:srgbClr val="FF0000"/>
                </a:solidFill>
                <a:latin typeface="Times New Roman" panose="02020603050405020304" pitchFamily="18" charset="0"/>
                <a:cs typeface="Times New Roman" panose="02020603050405020304" pitchFamily="18" charset="0"/>
              </a:rPr>
              <a:t> </a:t>
            </a:r>
            <a:endParaRPr lang="ru-UA" sz="4400" dirty="0">
              <a:solidFill>
                <a:srgbClr val="FF0000"/>
              </a:solidFill>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392CFB7D-1B82-44D2-9E0B-8EF86FF28B4C}"/>
              </a:ext>
            </a:extLst>
          </p:cNvPr>
          <p:cNvSpPr txBox="1"/>
          <p:nvPr/>
        </p:nvSpPr>
        <p:spPr>
          <a:xfrm>
            <a:off x="304799" y="853524"/>
            <a:ext cx="11803118" cy="6955750"/>
          </a:xfrm>
          <a:prstGeom prst="rect">
            <a:avLst/>
          </a:prstGeom>
          <a:noFill/>
        </p:spPr>
        <p:txBody>
          <a:bodyPr wrap="square" rtlCol="0">
            <a:spAutoFit/>
          </a:bodyPr>
          <a:lstStyle/>
          <a:p>
            <a:r>
              <a:rPr lang="ru-RU" sz="2800" b="1" i="0" u="none" strike="noStrike" dirty="0">
                <a:solidFill>
                  <a:srgbClr val="000000"/>
                </a:solidFill>
                <a:effectLst/>
                <a:latin typeface="Times New Roman" panose="02020603050405020304" pitchFamily="18" charset="0"/>
                <a:cs typeface="Times New Roman" panose="02020603050405020304" pitchFamily="18" charset="0"/>
              </a:rPr>
              <a:t>1.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Покращити</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роботу  в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критеріях</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які</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показали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найнижчі</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результати</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p>
          <a:p>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3.1.1</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планують</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свою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діяльність</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аналізують</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її</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результативність</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2.5.</a:t>
            </a:r>
          </a:p>
          <a:p>
            <a:pPr marL="0" algn="l" rtl="0" eaLnBrk="1" fontAlgn="ctr" latinLnBrk="0" hangingPunct="1">
              <a:spcBef>
                <a:spcPts val="0"/>
              </a:spcBef>
              <a:spcAft>
                <a:spcPts val="0"/>
              </a:spcAft>
            </a:pPr>
            <a:r>
              <a:rPr lang="ru-RU" sz="2800" b="1" i="0" u="none" strike="noStrike" kern="1200" dirty="0" err="1">
                <a:solidFill>
                  <a:srgbClr val="000000"/>
                </a:solidFill>
                <a:effectLst/>
                <a:latin typeface="Times New Roman" panose="02020603050405020304" pitchFamily="18" charset="0"/>
                <a:cs typeface="Times New Roman" panose="02020603050405020304" pitchFamily="18" charset="0"/>
              </a:rPr>
              <a:t>Критерій</a:t>
            </a:r>
            <a:r>
              <a:rPr lang="ru-RU" sz="2800" b="1" i="0" u="none" strike="noStrike" kern="1200" dirty="0">
                <a:solidFill>
                  <a:srgbClr val="000000"/>
                </a:solidFill>
                <a:effectLst/>
                <a:latin typeface="Times New Roman" panose="02020603050405020304" pitchFamily="18" charset="0"/>
                <a:cs typeface="Times New Roman" panose="02020603050405020304" pitchFamily="18" charset="0"/>
              </a:rPr>
              <a:t> 3.1.3</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Педагогічні</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працівники</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беруть</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участь у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формуванні</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та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реалізації</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індивідуальної</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освітньої</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траєкторії</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учнів</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(у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разі</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потреби) -2.</a:t>
            </a:r>
            <a:endParaRPr lang="ru-UA" sz="2800" b="0" i="0" u="none" strike="noStrike" dirty="0">
              <a:effectLst/>
              <a:latin typeface="Arial" panose="020B0604020202020204" pitchFamily="34" charset="0"/>
            </a:endParaRPr>
          </a:p>
          <a:p>
            <a:pPr marL="0" algn="l" rtl="0" eaLnBrk="1" fontAlgn="ctr" latinLnBrk="0" hangingPunct="1">
              <a:spcBef>
                <a:spcPts val="0"/>
              </a:spcBef>
              <a:spcAft>
                <a:spcPts val="0"/>
              </a:spcAft>
            </a:pPr>
            <a:r>
              <a:rPr lang="ru-RU" sz="2800" b="1" i="0" u="none" strike="noStrike" kern="1200" dirty="0" err="1">
                <a:solidFill>
                  <a:srgbClr val="000000"/>
                </a:solidFill>
                <a:effectLst/>
                <a:latin typeface="Times New Roman" panose="02020603050405020304" pitchFamily="18" charset="0"/>
                <a:cs typeface="Times New Roman" panose="02020603050405020304" pitchFamily="18" charset="0"/>
              </a:rPr>
              <a:t>Критерій</a:t>
            </a:r>
            <a:r>
              <a:rPr lang="ru-RU" sz="2800" b="1" i="0" u="none" strike="noStrike" kern="1200" dirty="0">
                <a:solidFill>
                  <a:srgbClr val="000000"/>
                </a:solidFill>
                <a:effectLst/>
                <a:latin typeface="Times New Roman" panose="02020603050405020304" pitchFamily="18" charset="0"/>
                <a:cs typeface="Times New Roman" panose="02020603050405020304" pitchFamily="18" charset="0"/>
              </a:rPr>
              <a:t> 3.1.4</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Педагогічні</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працівники</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створюють</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та/</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або</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використовують</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освітні</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ресурси</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електронні</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презентації</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відеоматеріали</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методичні</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розробки</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вебсайти</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блоги </a:t>
            </a:r>
            <a:r>
              <a:rPr lang="ru-RU" sz="2800" b="0" i="0" u="none" strike="noStrike" kern="1200" dirty="0" err="1">
                <a:solidFill>
                  <a:srgbClr val="000000"/>
                </a:solidFill>
                <a:effectLst/>
                <a:latin typeface="Times New Roman" panose="02020603050405020304" pitchFamily="18" charset="0"/>
                <a:cs typeface="Times New Roman" panose="02020603050405020304" pitchFamily="18" charset="0"/>
              </a:rPr>
              <a:t>тощо</a:t>
            </a:r>
            <a:r>
              <a:rPr lang="ru-RU" sz="2800" b="0" i="0" u="none" strike="noStrike" kern="1200" dirty="0">
                <a:solidFill>
                  <a:srgbClr val="000000"/>
                </a:solidFill>
                <a:effectLst/>
                <a:latin typeface="Times New Roman" panose="02020603050405020304" pitchFamily="18" charset="0"/>
                <a:cs typeface="Times New Roman" panose="02020603050405020304" pitchFamily="18" charset="0"/>
              </a:rPr>
              <a:t>)- 1.889</a:t>
            </a:r>
          </a:p>
          <a:p>
            <a:pPr fontAlgn="ct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3.3.3 </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У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закладі</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освіти</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існує</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практика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педагогічного</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наставництва</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взаємонавчання</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та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інших</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форм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професійної</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0" i="0" u="none" strike="noStrike" dirty="0" err="1">
                <a:solidFill>
                  <a:srgbClr val="000000"/>
                </a:solidFill>
                <a:effectLst/>
                <a:latin typeface="Times New Roman" panose="02020603050405020304" pitchFamily="18" charset="0"/>
                <a:cs typeface="Times New Roman" panose="02020603050405020304" pitchFamily="18" charset="0"/>
              </a:rPr>
              <a:t>співпраці</a:t>
            </a:r>
            <a:r>
              <a:rPr lang="ru-RU" sz="2800" b="0" i="0" u="none" strike="noStrike" dirty="0">
                <a:solidFill>
                  <a:srgbClr val="000000"/>
                </a:solidFill>
                <a:effectLst/>
                <a:latin typeface="Times New Roman" panose="02020603050405020304" pitchFamily="18" charset="0"/>
                <a:cs typeface="Times New Roman" panose="02020603050405020304" pitchFamily="18" charset="0"/>
              </a:rPr>
              <a:t> – 2.62</a:t>
            </a:r>
          </a:p>
          <a:p>
            <a:pPr fontAlgn="ctr"/>
            <a:r>
              <a:rPr lang="ru-RU" sz="2800" b="1" i="0" u="none" strike="noStrike" dirty="0">
                <a:solidFill>
                  <a:srgbClr val="000000"/>
                </a:solidFill>
                <a:effectLst/>
                <a:latin typeface="Times New Roman" panose="02020603050405020304" pitchFamily="18" charset="0"/>
                <a:cs typeface="Times New Roman" panose="02020603050405020304" pitchFamily="18" charset="0"/>
              </a:rPr>
              <a:t>2.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Висвітлювати</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свою роботу на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освітніх</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платформах (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розміщувати</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свої</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конспекти</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уроків</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презентації</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тощо</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r>
              <a:rPr lang="ru-RU" sz="2800" b="1" i="0" u="none" strike="noStrike" dirty="0" err="1">
                <a:solidFill>
                  <a:srgbClr val="000000"/>
                </a:solidFill>
                <a:effectLst/>
                <a:latin typeface="Times New Roman" panose="02020603050405020304" pitchFamily="18" charset="0"/>
                <a:cs typeface="Times New Roman" panose="02020603050405020304" pitchFamily="18" charset="0"/>
              </a:rPr>
              <a:t>Постійно</a:t>
            </a:r>
            <a:r>
              <a:rPr lang="ru-RU" sz="2800" b="1" i="0" u="none" strike="noStrike" dirty="0">
                <a:solidFill>
                  <a:srgbClr val="000000"/>
                </a:solidFill>
                <a:effectLst/>
                <a:latin typeface="Times New Roman" panose="02020603050405020304" pitchFamily="18" charset="0"/>
                <a:cs typeface="Times New Roman" panose="02020603050405020304" pitchFamily="18" charset="0"/>
              </a:rPr>
              <a:t> </a:t>
            </a:r>
          </a:p>
          <a:p>
            <a:pPr fontAlgn="ctr"/>
            <a:r>
              <a:rPr lang="ru-RU" sz="2800" b="1" dirty="0">
                <a:solidFill>
                  <a:srgbClr val="000000"/>
                </a:solidFill>
                <a:latin typeface="Times New Roman" panose="02020603050405020304" pitchFamily="18" charset="0"/>
                <a:cs typeface="Times New Roman" panose="02020603050405020304" pitchFamily="18" charset="0"/>
              </a:rPr>
              <a:t>3. </a:t>
            </a:r>
            <a:r>
              <a:rPr lang="ru-RU" sz="2800" b="1" dirty="0" err="1">
                <a:solidFill>
                  <a:srgbClr val="000000"/>
                </a:solidFill>
                <a:latin typeface="Times New Roman" panose="02020603050405020304" pitchFamily="18" charset="0"/>
                <a:cs typeface="Times New Roman" panose="02020603050405020304" pitchFamily="18" charset="0"/>
              </a:rPr>
              <a:t>Розробити</a:t>
            </a:r>
            <a:r>
              <a:rPr lang="ru-RU" sz="2800" b="1" dirty="0">
                <a:solidFill>
                  <a:srgbClr val="000000"/>
                </a:solidFill>
                <a:latin typeface="Times New Roman" panose="02020603050405020304" pitchFamily="18" charset="0"/>
                <a:cs typeface="Times New Roman" panose="02020603050405020304" pitchFamily="18" charset="0"/>
              </a:rPr>
              <a:t> </a:t>
            </a:r>
            <a:r>
              <a:rPr lang="ru-RU" sz="2800" b="1" dirty="0" err="1">
                <a:solidFill>
                  <a:srgbClr val="000000"/>
                </a:solidFill>
                <a:latin typeface="Times New Roman" panose="02020603050405020304" pitchFamily="18" charset="0"/>
                <a:cs typeface="Times New Roman" panose="02020603050405020304" pitchFamily="18" charset="0"/>
              </a:rPr>
              <a:t>критерії</a:t>
            </a:r>
            <a:r>
              <a:rPr lang="ru-RU" sz="2800" b="1" dirty="0">
                <a:solidFill>
                  <a:srgbClr val="000000"/>
                </a:solidFill>
                <a:latin typeface="Times New Roman" panose="02020603050405020304" pitchFamily="18" charset="0"/>
                <a:cs typeface="Times New Roman" panose="02020603050405020304" pitchFamily="18" charset="0"/>
              </a:rPr>
              <a:t> </a:t>
            </a:r>
            <a:r>
              <a:rPr lang="ru-RU" sz="2800" b="1" dirty="0" err="1">
                <a:solidFill>
                  <a:srgbClr val="000000"/>
                </a:solidFill>
                <a:latin typeface="Times New Roman" panose="02020603050405020304" pitchFamily="18" charset="0"/>
                <a:cs typeface="Times New Roman" panose="02020603050405020304" pitchFamily="18" charset="0"/>
              </a:rPr>
              <a:t>оцінювання</a:t>
            </a:r>
            <a:r>
              <a:rPr lang="ru-RU" sz="2800" b="1" dirty="0">
                <a:solidFill>
                  <a:srgbClr val="000000"/>
                </a:solidFill>
                <a:latin typeface="Times New Roman" panose="02020603050405020304" pitchFamily="18" charset="0"/>
                <a:cs typeface="Times New Roman" panose="02020603050405020304" pitchFamily="18" charset="0"/>
              </a:rPr>
              <a:t>  </a:t>
            </a:r>
            <a:r>
              <a:rPr lang="ru-RU" sz="2800" b="1" dirty="0" err="1">
                <a:solidFill>
                  <a:srgbClr val="000000"/>
                </a:solidFill>
                <a:latin typeface="Times New Roman" panose="02020603050405020304" pitchFamily="18" charset="0"/>
                <a:cs typeface="Times New Roman" panose="02020603050405020304" pitchFamily="18" charset="0"/>
              </a:rPr>
              <a:t>учнів</a:t>
            </a:r>
            <a:r>
              <a:rPr lang="ru-RU" sz="2800" b="1" dirty="0">
                <a:solidFill>
                  <a:srgbClr val="000000"/>
                </a:solidFill>
                <a:latin typeface="Times New Roman" panose="02020603050405020304" pitchFamily="18" charset="0"/>
                <a:cs typeface="Times New Roman" panose="02020603050405020304" pitchFamily="18" charset="0"/>
              </a:rPr>
              <a:t>  </a:t>
            </a:r>
            <a:r>
              <a:rPr lang="ru-RU" sz="2800" b="1" dirty="0" err="1">
                <a:solidFill>
                  <a:srgbClr val="000000"/>
                </a:solidFill>
                <a:latin typeface="Times New Roman" panose="02020603050405020304" pitchFamily="18" charset="0"/>
                <a:cs typeface="Times New Roman" panose="02020603050405020304" pitchFamily="18" charset="0"/>
              </a:rPr>
              <a:t>що</a:t>
            </a:r>
            <a:r>
              <a:rPr lang="ru-RU" sz="2800" b="1" dirty="0">
                <a:solidFill>
                  <a:srgbClr val="000000"/>
                </a:solidFill>
                <a:latin typeface="Times New Roman" panose="02020603050405020304" pitchFamily="18" charset="0"/>
                <a:cs typeface="Times New Roman" panose="02020603050405020304" pitchFamily="18" charset="0"/>
              </a:rPr>
              <a:t> </a:t>
            </a:r>
            <a:r>
              <a:rPr lang="ru-RU" sz="2800" b="1" dirty="0" err="1">
                <a:solidFill>
                  <a:srgbClr val="000000"/>
                </a:solidFill>
                <a:latin typeface="Times New Roman" panose="02020603050405020304" pitchFamily="18" charset="0"/>
                <a:cs typeface="Times New Roman" panose="02020603050405020304" pitchFamily="18" charset="0"/>
              </a:rPr>
              <a:t>навчаються</a:t>
            </a:r>
            <a:r>
              <a:rPr lang="ru-RU" sz="2800" b="1" dirty="0">
                <a:solidFill>
                  <a:srgbClr val="000000"/>
                </a:solidFill>
                <a:latin typeface="Times New Roman" panose="02020603050405020304" pitchFamily="18" charset="0"/>
                <a:cs typeface="Times New Roman" panose="02020603050405020304" pitchFamily="18" charset="0"/>
              </a:rPr>
              <a:t> за  </a:t>
            </a:r>
            <a:r>
              <a:rPr lang="ru-RU" sz="2800" b="1" dirty="0" err="1">
                <a:solidFill>
                  <a:srgbClr val="000000"/>
                </a:solidFill>
                <a:latin typeface="Times New Roman" panose="02020603050405020304" pitchFamily="18" charset="0"/>
                <a:cs typeface="Times New Roman" panose="02020603050405020304" pitchFamily="18" charset="0"/>
              </a:rPr>
              <a:t>модифікованою</a:t>
            </a:r>
            <a:r>
              <a:rPr lang="ru-RU" sz="2800" b="1" dirty="0">
                <a:solidFill>
                  <a:srgbClr val="000000"/>
                </a:solidFill>
                <a:latin typeface="Times New Roman" panose="02020603050405020304" pitchFamily="18" charset="0"/>
                <a:cs typeface="Times New Roman" panose="02020603050405020304" pitchFamily="18" charset="0"/>
              </a:rPr>
              <a:t> / </a:t>
            </a:r>
            <a:r>
              <a:rPr lang="ru-RU" sz="2800" b="1" dirty="0" err="1">
                <a:solidFill>
                  <a:srgbClr val="000000"/>
                </a:solidFill>
                <a:latin typeface="Times New Roman" panose="02020603050405020304" pitchFamily="18" charset="0"/>
                <a:cs typeface="Times New Roman" panose="02020603050405020304" pitchFamily="18" charset="0"/>
              </a:rPr>
              <a:t>адаптованою</a:t>
            </a:r>
            <a:r>
              <a:rPr lang="ru-RU" sz="2800" b="1" dirty="0">
                <a:solidFill>
                  <a:srgbClr val="000000"/>
                </a:solidFill>
                <a:latin typeface="Times New Roman" panose="02020603050405020304" pitchFamily="18" charset="0"/>
                <a:cs typeface="Times New Roman" panose="02020603050405020304" pitchFamily="18" charset="0"/>
              </a:rPr>
              <a:t> </a:t>
            </a:r>
            <a:r>
              <a:rPr lang="ru-RU" sz="2800" b="1" dirty="0" err="1">
                <a:solidFill>
                  <a:srgbClr val="000000"/>
                </a:solidFill>
                <a:latin typeface="Times New Roman" panose="02020603050405020304" pitchFamily="18" charset="0"/>
                <a:cs typeface="Times New Roman" panose="02020603050405020304" pitchFamily="18" charset="0"/>
              </a:rPr>
              <a:t>програмою</a:t>
            </a:r>
            <a:r>
              <a:rPr lang="ru-RU" sz="2800" b="1" dirty="0">
                <a:solidFill>
                  <a:srgbClr val="000000"/>
                </a:solidFill>
                <a:latin typeface="Times New Roman" panose="02020603050405020304" pitchFamily="18" charset="0"/>
                <a:cs typeface="Times New Roman" panose="02020603050405020304" pitchFamily="18" charset="0"/>
              </a:rPr>
              <a:t>. До 01 вересня.</a:t>
            </a:r>
            <a:endParaRPr lang="ru-RU" sz="2800" b="1" i="0" u="none" strike="noStrike" dirty="0">
              <a:solidFill>
                <a:srgbClr val="000000"/>
              </a:solidFill>
              <a:effectLst/>
              <a:latin typeface="Times New Roman" panose="02020603050405020304" pitchFamily="18" charset="0"/>
              <a:cs typeface="Times New Roman" panose="02020603050405020304" pitchFamily="18" charset="0"/>
            </a:endParaRPr>
          </a:p>
          <a:p>
            <a:pPr marL="0" algn="l" rtl="0" eaLnBrk="1" fontAlgn="ctr" latinLnBrk="0" hangingPunct="1">
              <a:spcBef>
                <a:spcPts val="0"/>
              </a:spcBef>
              <a:spcAft>
                <a:spcPts val="0"/>
              </a:spcAft>
            </a:pPr>
            <a:endParaRPr lang="ru-UA" sz="1800" b="0" i="0" u="none" strike="noStrike" dirty="0">
              <a:effectLst/>
              <a:latin typeface="Arial" panose="020B0604020202020204" pitchFamily="34" charset="0"/>
            </a:endParaRPr>
          </a:p>
          <a:p>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p>
            <a:endParaRPr lang="ru-UA" dirty="0"/>
          </a:p>
        </p:txBody>
      </p:sp>
    </p:spTree>
    <p:extLst>
      <p:ext uri="{BB962C8B-B14F-4D97-AF65-F5344CB8AC3E}">
        <p14:creationId xmlns:p14="http://schemas.microsoft.com/office/powerpoint/2010/main" val="31474513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30D68821-7B21-4E78-AADC-D402D47ED940}"/>
              </a:ext>
            </a:extLst>
          </p:cNvPr>
          <p:cNvSpPr>
            <a:spLocks noGrp="1"/>
          </p:cNvSpPr>
          <p:nvPr>
            <p:ph type="title"/>
          </p:nvPr>
        </p:nvSpPr>
        <p:spPr/>
        <p:txBody>
          <a:bodyPr/>
          <a:lstStyle/>
          <a:p>
            <a:endParaRPr lang="ru-UA" dirty="0"/>
          </a:p>
        </p:txBody>
      </p:sp>
      <p:graphicFrame>
        <p:nvGraphicFramePr>
          <p:cNvPr id="4" name="Объект 3">
            <a:extLst>
              <a:ext uri="{FF2B5EF4-FFF2-40B4-BE49-F238E27FC236}">
                <a16:creationId xmlns:a16="http://schemas.microsoft.com/office/drawing/2014/main" id="{2C21B129-72F6-44A2-834A-1F5ED0D00A1D}"/>
              </a:ext>
            </a:extLst>
          </p:cNvPr>
          <p:cNvGraphicFramePr>
            <a:graphicFrameLocks noGrp="1"/>
          </p:cNvGraphicFramePr>
          <p:nvPr>
            <p:ph idx="1"/>
            <p:extLst>
              <p:ext uri="{D42A27DB-BD31-4B8C-83A1-F6EECF244321}">
                <p14:modId xmlns:p14="http://schemas.microsoft.com/office/powerpoint/2010/main" val="2839981242"/>
              </p:ext>
            </p:extLst>
          </p:nvPr>
        </p:nvGraphicFramePr>
        <p:xfrm>
          <a:off x="55084" y="231354"/>
          <a:ext cx="11942285" cy="7028765"/>
        </p:xfrm>
        <a:graphic>
          <a:graphicData uri="http://schemas.openxmlformats.org/drawingml/2006/table">
            <a:tbl>
              <a:tblPr>
                <a:tableStyleId>{5C22544A-7EE6-4342-B048-85BDC9FD1C3A}</a:tableStyleId>
              </a:tblPr>
              <a:tblGrid>
                <a:gridCol w="8331376">
                  <a:extLst>
                    <a:ext uri="{9D8B030D-6E8A-4147-A177-3AD203B41FA5}">
                      <a16:colId xmlns:a16="http://schemas.microsoft.com/office/drawing/2014/main" val="2295649992"/>
                    </a:ext>
                  </a:extLst>
                </a:gridCol>
                <a:gridCol w="3610909">
                  <a:extLst>
                    <a:ext uri="{9D8B030D-6E8A-4147-A177-3AD203B41FA5}">
                      <a16:colId xmlns:a16="http://schemas.microsoft.com/office/drawing/2014/main" val="3878691365"/>
                    </a:ext>
                  </a:extLst>
                </a:gridCol>
              </a:tblGrid>
              <a:tr h="563707">
                <a:tc>
                  <a:txBody>
                    <a:bodyPr/>
                    <a:lstStyle/>
                    <a:p>
                      <a:pPr algn="ctr" rtl="0" fontAlgn="t"/>
                      <a:r>
                        <a:rPr lang="ru-RU" sz="2800" b="1" u="none" strike="noStrike" dirty="0">
                          <a:effectLst/>
                          <a:latin typeface="Times New Roman" panose="02020603050405020304" pitchFamily="18" charset="0"/>
                          <a:cs typeface="Times New Roman" panose="02020603050405020304" pitchFamily="18" charset="0"/>
                        </a:rPr>
                        <a:t>По предметах</a:t>
                      </a:r>
                      <a:endParaRPr lang="ru-RU" sz="28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RU" sz="2800" b="1" u="none" strike="noStrike" dirty="0" err="1">
                          <a:effectLst/>
                          <a:latin typeface="Times New Roman" panose="02020603050405020304" pitchFamily="18" charset="0"/>
                          <a:cs typeface="Times New Roman" panose="02020603050405020304" pitchFamily="18" charset="0"/>
                        </a:rPr>
                        <a:t>Кількість</a:t>
                      </a:r>
                      <a:endParaRPr lang="ru-RU" sz="28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1176129289"/>
                  </a:ext>
                </a:extLst>
              </a:tr>
              <a:tr h="454734">
                <a:tc>
                  <a:txBody>
                    <a:bodyPr/>
                    <a:lstStyle/>
                    <a:p>
                      <a:pPr algn="l" rtl="0" fontAlgn="t"/>
                      <a:r>
                        <a:rPr lang="ru-RU" sz="2400" u="none" strike="noStrike" dirty="0" err="1">
                          <a:effectLst/>
                          <a:latin typeface="Times New Roman" panose="02020603050405020304" pitchFamily="18" charset="0"/>
                          <a:cs typeface="Times New Roman" panose="02020603050405020304" pitchFamily="18" charset="0"/>
                        </a:rPr>
                        <a:t>біологія</a:t>
                      </a:r>
                      <a:r>
                        <a:rPr lang="ru-RU" sz="2400" u="none" strike="noStrike" dirty="0">
                          <a:effectLst/>
                          <a:latin typeface="Times New Roman" panose="02020603050405020304" pitchFamily="18" charset="0"/>
                          <a:cs typeface="Times New Roman" panose="02020603050405020304" pitchFamily="18" charset="0"/>
                        </a:rPr>
                        <a:t>/</a:t>
                      </a:r>
                      <a:r>
                        <a:rPr lang="ru-RU" sz="2400" u="none" strike="noStrike" dirty="0" err="1">
                          <a:effectLst/>
                          <a:latin typeface="Times New Roman" panose="02020603050405020304" pitchFamily="18" charset="0"/>
                          <a:cs typeface="Times New Roman" panose="02020603050405020304" pitchFamily="18" charset="0"/>
                        </a:rPr>
                        <a:t>біологія</a:t>
                      </a:r>
                      <a:r>
                        <a:rPr lang="ru-RU" sz="2400" u="none" strike="noStrike" dirty="0">
                          <a:effectLst/>
                          <a:latin typeface="Times New Roman" panose="02020603050405020304" pitchFamily="18" charset="0"/>
                          <a:cs typeface="Times New Roman" panose="02020603050405020304" pitchFamily="18" charset="0"/>
                        </a:rPr>
                        <a:t> і </a:t>
                      </a:r>
                      <a:r>
                        <a:rPr lang="ru-RU" sz="2400" u="none" strike="noStrike" dirty="0" err="1">
                          <a:effectLst/>
                          <a:latin typeface="Times New Roman" panose="02020603050405020304" pitchFamily="18" charset="0"/>
                          <a:cs typeface="Times New Roman" panose="02020603050405020304" pitchFamily="18" charset="0"/>
                        </a:rPr>
                        <a:t>екологія</a:t>
                      </a:r>
                      <a:endParaRPr lang="ru-RU"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2</a:t>
                      </a:r>
                      <a:r>
                        <a:rPr lang="uk-UA" sz="2400" u="none" strike="noStrike" dirty="0">
                          <a:effectLst/>
                          <a:latin typeface="Times New Roman" panose="02020603050405020304" pitchFamily="18" charset="0"/>
                          <a:cs typeface="Times New Roman" panose="02020603050405020304" pitchFamily="18" charset="0"/>
                        </a:rPr>
                        <a:t> (було 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4222995178"/>
                  </a:ext>
                </a:extLst>
              </a:tr>
              <a:tr h="454734">
                <a:tc>
                  <a:txBody>
                    <a:bodyPr/>
                    <a:lstStyle/>
                    <a:p>
                      <a:pPr algn="l" rtl="0" fontAlgn="t"/>
                      <a:r>
                        <a:rPr lang="ru-RU" sz="2400" u="none" strike="noStrike" dirty="0" err="1">
                          <a:effectLst/>
                          <a:latin typeface="Times New Roman" panose="02020603050405020304" pitchFamily="18" charset="0"/>
                          <a:cs typeface="Times New Roman" panose="02020603050405020304" pitchFamily="18" charset="0"/>
                        </a:rPr>
                        <a:t>географія</a:t>
                      </a:r>
                      <a:endParaRPr lang="ru-RU"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2</a:t>
                      </a:r>
                      <a:r>
                        <a:rPr lang="uk-UA" sz="2400" u="none" strike="noStrike" dirty="0">
                          <a:effectLst/>
                          <a:latin typeface="Times New Roman" panose="02020603050405020304" pitchFamily="18" charset="0"/>
                          <a:cs typeface="Times New Roman" panose="02020603050405020304" pitchFamily="18" charset="0"/>
                        </a:rPr>
                        <a:t>( було 4)</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2870893480"/>
                  </a:ext>
                </a:extLst>
              </a:tr>
              <a:tr h="454734">
                <a:tc>
                  <a:txBody>
                    <a:bodyPr/>
                    <a:lstStyle/>
                    <a:p>
                      <a:pPr algn="l" rtl="0" fontAlgn="t"/>
                      <a:r>
                        <a:rPr lang="ru-RU" sz="2400" u="none" strike="noStrike" dirty="0" err="1">
                          <a:effectLst/>
                          <a:latin typeface="Times New Roman" panose="02020603050405020304" pitchFamily="18" charset="0"/>
                          <a:cs typeface="Times New Roman" panose="02020603050405020304" pitchFamily="18" charset="0"/>
                        </a:rPr>
                        <a:t>зарубіжна</a:t>
                      </a:r>
                      <a:r>
                        <a:rPr lang="ru-RU" sz="2400" u="none" strike="noStrike" dirty="0">
                          <a:effectLst/>
                          <a:latin typeface="Times New Roman" panose="02020603050405020304" pitchFamily="18" charset="0"/>
                          <a:cs typeface="Times New Roman" panose="02020603050405020304" pitchFamily="18" charset="0"/>
                        </a:rPr>
                        <a:t> </a:t>
                      </a:r>
                      <a:r>
                        <a:rPr lang="ru-RU" sz="2400" u="none" strike="noStrike" dirty="0" err="1">
                          <a:effectLst/>
                          <a:latin typeface="Times New Roman" panose="02020603050405020304" pitchFamily="18" charset="0"/>
                          <a:cs typeface="Times New Roman" panose="02020603050405020304" pitchFamily="18" charset="0"/>
                        </a:rPr>
                        <a:t>література</a:t>
                      </a:r>
                      <a:endParaRPr lang="ru-RU"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3</a:t>
                      </a:r>
                      <a:r>
                        <a:rPr lang="uk-UA" sz="2400" u="none" strike="noStrike" dirty="0">
                          <a:effectLst/>
                          <a:latin typeface="Times New Roman" panose="02020603050405020304" pitchFamily="18" charset="0"/>
                          <a:cs typeface="Times New Roman" panose="02020603050405020304" pitchFamily="18" charset="0"/>
                        </a:rPr>
                        <a:t> (було 3)</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3145677762"/>
                  </a:ext>
                </a:extLst>
              </a:tr>
              <a:tr h="454734">
                <a:tc>
                  <a:txBody>
                    <a:bodyPr/>
                    <a:lstStyle/>
                    <a:p>
                      <a:pPr algn="l" rtl="0" fontAlgn="t"/>
                      <a:r>
                        <a:rPr lang="ru-RU" sz="2400" u="none" strike="noStrike" dirty="0" err="1">
                          <a:effectLst/>
                          <a:latin typeface="Times New Roman" panose="02020603050405020304" pitchFamily="18" charset="0"/>
                          <a:cs typeface="Times New Roman" panose="02020603050405020304" pitchFamily="18" charset="0"/>
                        </a:rPr>
                        <a:t>іноземні</a:t>
                      </a:r>
                      <a:r>
                        <a:rPr lang="ru-RU" sz="2400" u="none" strike="noStrike" dirty="0">
                          <a:effectLst/>
                          <a:latin typeface="Times New Roman" panose="02020603050405020304" pitchFamily="18" charset="0"/>
                          <a:cs typeface="Times New Roman" panose="02020603050405020304" pitchFamily="18" charset="0"/>
                        </a:rPr>
                        <a:t> </a:t>
                      </a:r>
                      <a:r>
                        <a:rPr lang="ru-RU" sz="2400" u="none" strike="noStrike" dirty="0" err="1">
                          <a:effectLst/>
                          <a:latin typeface="Times New Roman" panose="02020603050405020304" pitchFamily="18" charset="0"/>
                          <a:cs typeface="Times New Roman" panose="02020603050405020304" pitchFamily="18" charset="0"/>
                        </a:rPr>
                        <a:t>мови</a:t>
                      </a:r>
                      <a:endParaRPr lang="ru-RU"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5</a:t>
                      </a:r>
                      <a:r>
                        <a:rPr lang="uk-UA" sz="2400" u="none" strike="noStrike" dirty="0">
                          <a:effectLst/>
                          <a:latin typeface="Times New Roman" panose="02020603050405020304" pitchFamily="18" charset="0"/>
                          <a:cs typeface="Times New Roman" panose="02020603050405020304" pitchFamily="18" charset="0"/>
                        </a:rPr>
                        <a:t> (було 12)</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2481484032"/>
                  </a:ext>
                </a:extLst>
              </a:tr>
              <a:tr h="454734">
                <a:tc>
                  <a:txBody>
                    <a:bodyPr/>
                    <a:lstStyle/>
                    <a:p>
                      <a:pPr algn="l" rtl="0" fontAlgn="t"/>
                      <a:r>
                        <a:rPr lang="ru-RU" sz="2400" u="none" strike="noStrike" dirty="0" err="1">
                          <a:effectLst/>
                          <a:latin typeface="Times New Roman" panose="02020603050405020304" pitchFamily="18" charset="0"/>
                          <a:cs typeface="Times New Roman" panose="02020603050405020304" pitchFamily="18" charset="0"/>
                        </a:rPr>
                        <a:t>інформатика</a:t>
                      </a:r>
                      <a:endParaRPr lang="ru-RU"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3</a:t>
                      </a:r>
                      <a:r>
                        <a:rPr lang="uk-UA" sz="2400" u="none" strike="noStrike" dirty="0">
                          <a:effectLst/>
                          <a:latin typeface="Times New Roman" panose="02020603050405020304" pitchFamily="18" charset="0"/>
                          <a:cs typeface="Times New Roman" panose="02020603050405020304" pitchFamily="18" charset="0"/>
                        </a:rPr>
                        <a:t> (було 14)</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1766392687"/>
                  </a:ext>
                </a:extLst>
              </a:tr>
              <a:tr h="553516">
                <a:tc>
                  <a:txBody>
                    <a:bodyPr/>
                    <a:lstStyle/>
                    <a:p>
                      <a:pPr algn="l" rtl="0" fontAlgn="t"/>
                      <a:r>
                        <a:rPr lang="ru-RU" sz="2400" u="none" strike="noStrike">
                          <a:effectLst/>
                          <a:latin typeface="Times New Roman" panose="02020603050405020304" pitchFamily="18" charset="0"/>
                          <a:cs typeface="Times New Roman" panose="02020603050405020304" pitchFamily="18" charset="0"/>
                        </a:rPr>
                        <a:t>інше</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16</a:t>
                      </a:r>
                      <a:r>
                        <a:rPr lang="uk-UA" sz="2400" u="none" strike="noStrike" dirty="0">
                          <a:effectLst/>
                          <a:latin typeface="Times New Roman" panose="02020603050405020304" pitchFamily="18" charset="0"/>
                          <a:cs typeface="Times New Roman" panose="02020603050405020304" pitchFamily="18" charset="0"/>
                        </a:rPr>
                        <a:t> (було 14)</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2462337642"/>
                  </a:ext>
                </a:extLst>
              </a:tr>
              <a:tr h="454734">
                <a:tc>
                  <a:txBody>
                    <a:bodyPr/>
                    <a:lstStyle/>
                    <a:p>
                      <a:pPr algn="l" rtl="0" fontAlgn="t"/>
                      <a:r>
                        <a:rPr lang="ru-RU" sz="2400" u="none" strike="noStrike">
                          <a:effectLst/>
                          <a:latin typeface="Times New Roman" panose="02020603050405020304" pitchFamily="18" charset="0"/>
                          <a:cs typeface="Times New Roman" panose="02020603050405020304" pitchFamily="18" charset="0"/>
                        </a:rPr>
                        <a:t>історія</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2</a:t>
                      </a:r>
                      <a:r>
                        <a:rPr lang="uk-UA" sz="2400" u="none" strike="noStrike" dirty="0">
                          <a:effectLst/>
                          <a:latin typeface="Times New Roman" panose="02020603050405020304" pitchFamily="18" charset="0"/>
                          <a:cs typeface="Times New Roman" panose="02020603050405020304" pitchFamily="18" charset="0"/>
                        </a:rPr>
                        <a:t> </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1768430020"/>
                  </a:ext>
                </a:extLst>
              </a:tr>
              <a:tr h="454734">
                <a:tc>
                  <a:txBody>
                    <a:bodyPr/>
                    <a:lstStyle/>
                    <a:p>
                      <a:pPr algn="l" rtl="0" fontAlgn="t"/>
                      <a:r>
                        <a:rPr lang="ru-RU" sz="2400" u="none" strike="noStrike">
                          <a:effectLst/>
                          <a:latin typeface="Times New Roman" panose="02020603050405020304" pitchFamily="18" charset="0"/>
                          <a:cs typeface="Times New Roman" panose="02020603050405020304" pitchFamily="18" charset="0"/>
                        </a:rPr>
                        <a:t>математика/алгебра/геометрія</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7</a:t>
                      </a:r>
                      <a:r>
                        <a:rPr lang="uk-UA" sz="2400" u="none" strike="noStrike" dirty="0">
                          <a:effectLst/>
                          <a:latin typeface="Times New Roman" panose="02020603050405020304" pitchFamily="18" charset="0"/>
                          <a:cs typeface="Times New Roman" panose="02020603050405020304" pitchFamily="18" charset="0"/>
                        </a:rPr>
                        <a:t> (було 10)</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1827474608"/>
                  </a:ext>
                </a:extLst>
              </a:tr>
              <a:tr h="454734">
                <a:tc>
                  <a:txBody>
                    <a:bodyPr/>
                    <a:lstStyle/>
                    <a:p>
                      <a:pPr algn="l" rtl="0" fontAlgn="t"/>
                      <a:r>
                        <a:rPr lang="ru-RU" sz="2400" u="none" strike="noStrike">
                          <a:effectLst/>
                          <a:latin typeface="Times New Roman" panose="02020603050405020304" pitchFamily="18" charset="0"/>
                          <a:cs typeface="Times New Roman" panose="02020603050405020304" pitchFamily="18" charset="0"/>
                        </a:rPr>
                        <a:t>мистецтво</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3</a:t>
                      </a:r>
                      <a:r>
                        <a:rPr lang="uk-UA" sz="2400" u="none" strike="noStrike" dirty="0">
                          <a:effectLst/>
                          <a:latin typeface="Times New Roman" panose="02020603050405020304" pitchFamily="18" charset="0"/>
                          <a:cs typeface="Times New Roman" panose="02020603050405020304" pitchFamily="18" charset="0"/>
                        </a:rPr>
                        <a:t> (було 1)</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3178061386"/>
                  </a:ext>
                </a:extLst>
              </a:tr>
              <a:tr h="454734">
                <a:tc>
                  <a:txBody>
                    <a:bodyPr/>
                    <a:lstStyle/>
                    <a:p>
                      <a:pPr algn="l" rtl="0" fontAlgn="t"/>
                      <a:r>
                        <a:rPr lang="ru-RU" sz="2400" u="none" strike="noStrike">
                          <a:effectLst/>
                          <a:latin typeface="Times New Roman" panose="02020603050405020304" pitchFamily="18" charset="0"/>
                          <a:cs typeface="Times New Roman" panose="02020603050405020304" pitchFamily="18" charset="0"/>
                        </a:rPr>
                        <a:t>правознавство</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3</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2221704923"/>
                  </a:ext>
                </a:extLst>
              </a:tr>
              <a:tr h="454734">
                <a:tc>
                  <a:txBody>
                    <a:bodyPr/>
                    <a:lstStyle/>
                    <a:p>
                      <a:pPr algn="l" rtl="0" fontAlgn="t"/>
                      <a:r>
                        <a:rPr lang="ru-RU" sz="2400" u="none" strike="noStrike">
                          <a:effectLst/>
                          <a:latin typeface="Times New Roman" panose="02020603050405020304" pitchFamily="18" charset="0"/>
                          <a:cs typeface="Times New Roman" panose="02020603050405020304" pitchFamily="18" charset="0"/>
                        </a:rPr>
                        <a:t>трудове навчання/технології</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2</a:t>
                      </a:r>
                      <a:r>
                        <a:rPr lang="uk-UA" sz="2400" u="none" strike="noStrike" dirty="0">
                          <a:effectLst/>
                          <a:latin typeface="Times New Roman" panose="02020603050405020304" pitchFamily="18" charset="0"/>
                          <a:cs typeface="Times New Roman" panose="02020603050405020304" pitchFamily="18" charset="0"/>
                        </a:rPr>
                        <a:t> (було 3)</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914378797"/>
                  </a:ext>
                </a:extLst>
              </a:tr>
              <a:tr h="454734">
                <a:tc>
                  <a:txBody>
                    <a:bodyPr/>
                    <a:lstStyle/>
                    <a:p>
                      <a:pPr algn="l" rtl="0" fontAlgn="t"/>
                      <a:r>
                        <a:rPr lang="ru-RU" sz="2400" u="none" strike="noStrike">
                          <a:effectLst/>
                          <a:latin typeface="Times New Roman" panose="02020603050405020304" pitchFamily="18" charset="0"/>
                          <a:cs typeface="Times New Roman" panose="02020603050405020304" pitchFamily="18" charset="0"/>
                        </a:rPr>
                        <a:t>українська мова та література</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13</a:t>
                      </a:r>
                      <a:r>
                        <a:rPr lang="uk-UA" sz="2400" u="none" strike="noStrike" dirty="0">
                          <a:effectLst/>
                          <a:latin typeface="Times New Roman" panose="02020603050405020304" pitchFamily="18" charset="0"/>
                          <a:cs typeface="Times New Roman" panose="02020603050405020304" pitchFamily="18" charset="0"/>
                        </a:rPr>
                        <a:t> (було 20)</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1576124336"/>
                  </a:ext>
                </a:extLst>
              </a:tr>
              <a:tr h="454734">
                <a:tc>
                  <a:txBody>
                    <a:bodyPr/>
                    <a:lstStyle/>
                    <a:p>
                      <a:pPr algn="l" rtl="0" fontAlgn="t"/>
                      <a:r>
                        <a:rPr lang="ru-RU" sz="2400" u="none" strike="noStrike">
                          <a:effectLst/>
                          <a:latin typeface="Times New Roman" panose="02020603050405020304" pitchFamily="18" charset="0"/>
                          <a:cs typeface="Times New Roman" panose="02020603050405020304" pitchFamily="18" charset="0"/>
                        </a:rPr>
                        <a:t>фізика/астрономія/фізика і астрономія</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2</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2625128869"/>
                  </a:ext>
                </a:extLst>
              </a:tr>
              <a:tr h="454734">
                <a:tc>
                  <a:txBody>
                    <a:bodyPr/>
                    <a:lstStyle/>
                    <a:p>
                      <a:pPr algn="l" rtl="0" fontAlgn="t"/>
                      <a:r>
                        <a:rPr lang="ru-RU" sz="2400" u="none" strike="noStrike">
                          <a:effectLst/>
                          <a:latin typeface="Times New Roman" panose="02020603050405020304" pitchFamily="18" charset="0"/>
                          <a:cs typeface="Times New Roman" panose="02020603050405020304" pitchFamily="18" charset="0"/>
                        </a:rPr>
                        <a:t>фізична культура</a:t>
                      </a:r>
                      <a:endParaRPr lang="ru-RU" sz="2400" b="0" i="0" u="none" strike="noStrike">
                        <a:solidFill>
                          <a:srgbClr val="000000"/>
                        </a:solidFill>
                        <a:effectLst/>
                        <a:latin typeface="Times New Roman" panose="02020603050405020304" pitchFamily="18" charset="0"/>
                        <a:cs typeface="Times New Roman" panose="02020603050405020304" pitchFamily="18" charset="0"/>
                      </a:endParaRPr>
                    </a:p>
                  </a:txBody>
                  <a:tcPr marL="6350" marR="6350" marT="6350" marB="0"/>
                </a:tc>
                <a:tc>
                  <a:txBody>
                    <a:bodyPr/>
                    <a:lstStyle/>
                    <a:p>
                      <a:pPr algn="ctr" rtl="0" fontAlgn="t"/>
                      <a:r>
                        <a:rPr lang="ru-UA" sz="2400" u="none" strike="noStrike" dirty="0">
                          <a:effectLst/>
                          <a:latin typeface="Times New Roman" panose="02020603050405020304" pitchFamily="18" charset="0"/>
                          <a:cs typeface="Times New Roman" panose="02020603050405020304" pitchFamily="18" charset="0"/>
                        </a:rPr>
                        <a:t>3</a:t>
                      </a:r>
                      <a:r>
                        <a:rPr lang="uk-UA" sz="2400" u="none" strike="noStrike" dirty="0">
                          <a:effectLst/>
                          <a:latin typeface="Times New Roman" panose="02020603050405020304" pitchFamily="18" charset="0"/>
                          <a:cs typeface="Times New Roman" panose="02020603050405020304" pitchFamily="18" charset="0"/>
                        </a:rPr>
                        <a:t>(було 7)</a:t>
                      </a:r>
                      <a:endParaRPr lang="ru-UA" sz="2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tc>
                <a:extLst>
                  <a:ext uri="{0D108BD9-81ED-4DB2-BD59-A6C34878D82A}">
                    <a16:rowId xmlns:a16="http://schemas.microsoft.com/office/drawing/2014/main" val="49764422"/>
                  </a:ext>
                </a:extLst>
              </a:tr>
            </a:tbl>
          </a:graphicData>
        </a:graphic>
      </p:graphicFrame>
    </p:spTree>
    <p:extLst>
      <p:ext uri="{BB962C8B-B14F-4D97-AF65-F5344CB8AC3E}">
        <p14:creationId xmlns:p14="http://schemas.microsoft.com/office/powerpoint/2010/main" val="1937217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Объект 3">
            <a:extLst>
              <a:ext uri="{FF2B5EF4-FFF2-40B4-BE49-F238E27FC236}">
                <a16:creationId xmlns:a16="http://schemas.microsoft.com/office/drawing/2014/main" id="{B6286B69-4A26-4EDC-9513-8888F99F8BB2}"/>
              </a:ext>
            </a:extLst>
          </p:cNvPr>
          <p:cNvGraphicFramePr>
            <a:graphicFrameLocks noGrp="1"/>
          </p:cNvGraphicFramePr>
          <p:nvPr>
            <p:ph idx="1"/>
            <p:extLst>
              <p:ext uri="{D42A27DB-BD31-4B8C-83A1-F6EECF244321}">
                <p14:modId xmlns:p14="http://schemas.microsoft.com/office/powerpoint/2010/main" val="1322810601"/>
              </p:ext>
            </p:extLst>
          </p:nvPr>
        </p:nvGraphicFramePr>
        <p:xfrm>
          <a:off x="94593" y="0"/>
          <a:ext cx="12097408" cy="7244371"/>
        </p:xfrm>
        <a:graphic>
          <a:graphicData uri="http://schemas.openxmlformats.org/drawingml/2006/table">
            <a:tbl>
              <a:tblPr>
                <a:tableStyleId>{5C22544A-7EE6-4342-B048-85BDC9FD1C3A}</a:tableStyleId>
              </a:tblPr>
              <a:tblGrid>
                <a:gridCol w="3596852">
                  <a:extLst>
                    <a:ext uri="{9D8B030D-6E8A-4147-A177-3AD203B41FA5}">
                      <a16:colId xmlns:a16="http://schemas.microsoft.com/office/drawing/2014/main" val="1122514993"/>
                    </a:ext>
                  </a:extLst>
                </a:gridCol>
                <a:gridCol w="1462720">
                  <a:extLst>
                    <a:ext uri="{9D8B030D-6E8A-4147-A177-3AD203B41FA5}">
                      <a16:colId xmlns:a16="http://schemas.microsoft.com/office/drawing/2014/main" val="1628205411"/>
                    </a:ext>
                  </a:extLst>
                </a:gridCol>
                <a:gridCol w="1486697">
                  <a:extLst>
                    <a:ext uri="{9D8B030D-6E8A-4147-A177-3AD203B41FA5}">
                      <a16:colId xmlns:a16="http://schemas.microsoft.com/office/drawing/2014/main" val="1463862141"/>
                    </a:ext>
                  </a:extLst>
                </a:gridCol>
                <a:gridCol w="227801">
                  <a:extLst>
                    <a:ext uri="{9D8B030D-6E8A-4147-A177-3AD203B41FA5}">
                      <a16:colId xmlns:a16="http://schemas.microsoft.com/office/drawing/2014/main" val="2953808080"/>
                    </a:ext>
                  </a:extLst>
                </a:gridCol>
                <a:gridCol w="395653">
                  <a:extLst>
                    <a:ext uri="{9D8B030D-6E8A-4147-A177-3AD203B41FA5}">
                      <a16:colId xmlns:a16="http://schemas.microsoft.com/office/drawing/2014/main" val="2042335230"/>
                    </a:ext>
                  </a:extLst>
                </a:gridCol>
                <a:gridCol w="647433">
                  <a:extLst>
                    <a:ext uri="{9D8B030D-6E8A-4147-A177-3AD203B41FA5}">
                      <a16:colId xmlns:a16="http://schemas.microsoft.com/office/drawing/2014/main" val="1586003224"/>
                    </a:ext>
                  </a:extLst>
                </a:gridCol>
                <a:gridCol w="1495010">
                  <a:extLst>
                    <a:ext uri="{9D8B030D-6E8A-4147-A177-3AD203B41FA5}">
                      <a16:colId xmlns:a16="http://schemas.microsoft.com/office/drawing/2014/main" val="2645311399"/>
                    </a:ext>
                  </a:extLst>
                </a:gridCol>
                <a:gridCol w="399331">
                  <a:extLst>
                    <a:ext uri="{9D8B030D-6E8A-4147-A177-3AD203B41FA5}">
                      <a16:colId xmlns:a16="http://schemas.microsoft.com/office/drawing/2014/main" val="1774110212"/>
                    </a:ext>
                  </a:extLst>
                </a:gridCol>
                <a:gridCol w="956503">
                  <a:extLst>
                    <a:ext uri="{9D8B030D-6E8A-4147-A177-3AD203B41FA5}">
                      <a16:colId xmlns:a16="http://schemas.microsoft.com/office/drawing/2014/main" val="3867166807"/>
                    </a:ext>
                  </a:extLst>
                </a:gridCol>
                <a:gridCol w="1057734">
                  <a:extLst>
                    <a:ext uri="{9D8B030D-6E8A-4147-A177-3AD203B41FA5}">
                      <a16:colId xmlns:a16="http://schemas.microsoft.com/office/drawing/2014/main" val="2657862104"/>
                    </a:ext>
                  </a:extLst>
                </a:gridCol>
                <a:gridCol w="371674">
                  <a:extLst>
                    <a:ext uri="{9D8B030D-6E8A-4147-A177-3AD203B41FA5}">
                      <a16:colId xmlns:a16="http://schemas.microsoft.com/office/drawing/2014/main" val="210604847"/>
                    </a:ext>
                  </a:extLst>
                </a:gridCol>
              </a:tblGrid>
              <a:tr h="325746">
                <a:tc gridSpan="11">
                  <a:txBody>
                    <a:bodyPr/>
                    <a:lstStyle/>
                    <a:p>
                      <a:pPr algn="ctr" rtl="0" fontAlgn="ctr"/>
                      <a:r>
                        <a:rPr lang="ru-RU" sz="2800" b="1" i="0" u="none" strike="noStrike" dirty="0">
                          <a:effectLst/>
                          <a:latin typeface="Times New Roman" panose="02020603050405020304" pitchFamily="18" charset="0"/>
                          <a:cs typeface="Times New Roman" panose="02020603050405020304" pitchFamily="18" charset="0"/>
                        </a:rPr>
                        <a:t>Шкала </a:t>
                      </a:r>
                      <a:r>
                        <a:rPr lang="ru-RU" sz="2800" b="1" i="0" u="none" strike="noStrike" dirty="0" err="1">
                          <a:effectLst/>
                          <a:latin typeface="Times New Roman" panose="02020603050405020304" pitchFamily="18" charset="0"/>
                          <a:cs typeface="Times New Roman" panose="02020603050405020304" pitchFamily="18" charset="0"/>
                        </a:rPr>
                        <a:t>визначення</a:t>
                      </a:r>
                      <a:r>
                        <a:rPr lang="ru-RU" sz="2800" b="1" i="0" u="none" strike="noStrike" dirty="0">
                          <a:effectLst/>
                          <a:latin typeface="Times New Roman" panose="02020603050405020304" pitchFamily="18" charset="0"/>
                          <a:cs typeface="Times New Roman" panose="02020603050405020304" pitchFamily="18" charset="0"/>
                        </a:rPr>
                        <a:t> </a:t>
                      </a:r>
                      <a:r>
                        <a:rPr lang="ru-RU" sz="2800" b="1" i="0" u="none" strike="noStrike" dirty="0" err="1">
                          <a:effectLst/>
                          <a:latin typeface="Times New Roman" panose="02020603050405020304" pitchFamily="18" charset="0"/>
                          <a:cs typeface="Times New Roman" panose="02020603050405020304" pitchFamily="18" charset="0"/>
                        </a:rPr>
                        <a:t>рівня</a:t>
                      </a:r>
                      <a:r>
                        <a:rPr lang="ru-RU" sz="2800" b="1" i="0" u="none" strike="noStrike" dirty="0">
                          <a:effectLst/>
                          <a:latin typeface="Times New Roman" panose="02020603050405020304" pitchFamily="18" charset="0"/>
                          <a:cs typeface="Times New Roman" panose="02020603050405020304" pitchFamily="18" charset="0"/>
                        </a:rPr>
                        <a:t> </a:t>
                      </a:r>
                      <a:r>
                        <a:rPr lang="ru-RU" sz="2800" b="1" i="0" u="none" strike="noStrike" dirty="0" err="1">
                          <a:effectLst/>
                          <a:latin typeface="Times New Roman" panose="02020603050405020304" pitchFamily="18" charset="0"/>
                          <a:cs typeface="Times New Roman" panose="02020603050405020304" pitchFamily="18" charset="0"/>
                        </a:rPr>
                        <a:t>якості</a:t>
                      </a:r>
                      <a:r>
                        <a:rPr lang="ru-RU" sz="2800" b="1" i="0" u="none" strike="noStrike" dirty="0">
                          <a:effectLst/>
                          <a:latin typeface="Times New Roman" panose="02020603050405020304" pitchFamily="18" charset="0"/>
                          <a:cs typeface="Times New Roman" panose="02020603050405020304" pitchFamily="18" charset="0"/>
                        </a:rPr>
                        <a:t> </a:t>
                      </a:r>
                      <a:r>
                        <a:rPr lang="ru-RU" sz="2800" b="1" i="0" u="none" strike="noStrike" dirty="0" err="1">
                          <a:effectLst/>
                          <a:latin typeface="Times New Roman" panose="02020603050405020304" pitchFamily="18" charset="0"/>
                          <a:cs typeface="Times New Roman" panose="02020603050405020304" pitchFamily="18" charset="0"/>
                        </a:rPr>
                        <a:t>освітньої</a:t>
                      </a:r>
                      <a:r>
                        <a:rPr lang="ru-RU" sz="2800" b="1" i="0" u="none" strike="noStrike" dirty="0">
                          <a:effectLst/>
                          <a:latin typeface="Times New Roman" panose="02020603050405020304" pitchFamily="18" charset="0"/>
                          <a:cs typeface="Times New Roman" panose="02020603050405020304" pitchFamily="18" charset="0"/>
                        </a:rPr>
                        <a:t> </a:t>
                      </a:r>
                      <a:r>
                        <a:rPr lang="ru-RU" sz="2800" b="1" i="0" u="none" strike="noStrike" dirty="0" err="1">
                          <a:effectLst/>
                          <a:latin typeface="Times New Roman" panose="02020603050405020304" pitchFamily="18" charset="0"/>
                          <a:cs typeface="Times New Roman" panose="02020603050405020304" pitchFamily="18" charset="0"/>
                        </a:rPr>
                        <a:t>діяльності</a:t>
                      </a:r>
                      <a:endParaRPr lang="ru-RU" sz="28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4904" marR="4904" marT="4904" marB="0" anchor="ct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922687287"/>
                  </a:ext>
                </a:extLst>
              </a:tr>
              <a:tr h="325746">
                <a:tc>
                  <a:txBody>
                    <a:bodyPr/>
                    <a:lstStyle/>
                    <a:p>
                      <a:pPr algn="ctr" rtl="0" fontAlgn="ctr"/>
                      <a:r>
                        <a:rPr lang="ru-UA" sz="1800" u="none" strike="noStrike" dirty="0">
                          <a:effectLst/>
                          <a:latin typeface="Times New Roman" panose="02020603050405020304" pitchFamily="18" charset="0"/>
                          <a:cs typeface="Times New Roman" panose="02020603050405020304" pitchFamily="18" charset="0"/>
                        </a:rPr>
                        <a:t>1,0 − 1,65</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nchor="ctr"/>
                </a:tc>
                <a:tc gridSpan="3">
                  <a:txBody>
                    <a:bodyPr/>
                    <a:lstStyle/>
                    <a:p>
                      <a:pPr algn="ctr" rtl="0" fontAlgn="ctr"/>
                      <a:r>
                        <a:rPr lang="ru-UA" sz="1800" u="none" strike="noStrike">
                          <a:effectLst/>
                          <a:latin typeface="Times New Roman" panose="02020603050405020304" pitchFamily="18" charset="0"/>
                          <a:cs typeface="Times New Roman" panose="02020603050405020304" pitchFamily="18" charset="0"/>
                        </a:rPr>
                        <a:t>1,66 − 2,65</a:t>
                      </a:r>
                      <a:endParaRPr lang="ru-UA" sz="1800" b="0" i="0" u="none" strike="noStrike">
                        <a:solidFill>
                          <a:srgbClr val="000000"/>
                        </a:solidFill>
                        <a:effectLst/>
                        <a:latin typeface="Times New Roman" panose="02020603050405020304" pitchFamily="18" charset="0"/>
                        <a:cs typeface="Times New Roman" panose="02020603050405020304" pitchFamily="18" charset="0"/>
                      </a:endParaRPr>
                    </a:p>
                  </a:txBody>
                  <a:tcPr marL="4904" marR="4904" marT="4904" marB="0" anchor="ctr"/>
                </a:tc>
                <a:tc hMerge="1">
                  <a:txBody>
                    <a:bodyPr/>
                    <a:lstStyle/>
                    <a:p>
                      <a:endParaRPr lang="ru-UA"/>
                    </a:p>
                  </a:txBody>
                  <a:tcPr/>
                </a:tc>
                <a:tc hMerge="1">
                  <a:txBody>
                    <a:bodyPr/>
                    <a:lstStyle/>
                    <a:p>
                      <a:endParaRPr lang="ru-UA"/>
                    </a:p>
                  </a:txBody>
                  <a:tcPr/>
                </a:tc>
                <a:tc gridSpan="4">
                  <a:txBody>
                    <a:bodyPr/>
                    <a:lstStyle/>
                    <a:p>
                      <a:pPr algn="ctr" rtl="0" fontAlgn="ctr"/>
                      <a:r>
                        <a:rPr lang="ru-UA" sz="1800" u="none" strike="noStrike" dirty="0">
                          <a:effectLst/>
                          <a:latin typeface="Times New Roman" panose="02020603050405020304" pitchFamily="18" charset="0"/>
                          <a:cs typeface="Times New Roman" panose="02020603050405020304" pitchFamily="18" charset="0"/>
                        </a:rPr>
                        <a:t>2,66 − 3,59</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nchor="ct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UA" sz="1800" u="none" strike="noStrike" dirty="0">
                          <a:effectLst/>
                          <a:latin typeface="Times New Roman" panose="02020603050405020304" pitchFamily="18" charset="0"/>
                          <a:cs typeface="Times New Roman" panose="02020603050405020304" pitchFamily="18" charset="0"/>
                        </a:rPr>
                        <a:t>3,60 − 4,0</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nchor="ct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644246234"/>
                  </a:ext>
                </a:extLst>
              </a:tr>
              <a:tr h="325746">
                <a:tc>
                  <a:txBody>
                    <a:bodyPr/>
                    <a:lstStyle/>
                    <a:p>
                      <a:pPr algn="ctr" rtl="0" fontAlgn="ctr"/>
                      <a:r>
                        <a:rPr lang="ru-RU" sz="1800" u="none" strike="noStrike" dirty="0" err="1">
                          <a:effectLst/>
                        </a:rPr>
                        <a:t>низький</a:t>
                      </a:r>
                      <a:r>
                        <a:rPr lang="ru-RU" sz="1800" u="none" strike="noStrike" dirty="0">
                          <a:effectLst/>
                        </a:rPr>
                        <a:t> </a:t>
                      </a:r>
                      <a:r>
                        <a:rPr lang="ru-RU" sz="1800" u="none" strike="noStrike" dirty="0" err="1">
                          <a:effectLst/>
                        </a:rPr>
                        <a:t>рівень</a:t>
                      </a:r>
                      <a:endParaRPr lang="ru-RU" sz="1800" b="0" i="0" u="none" strike="noStrike" dirty="0">
                        <a:solidFill>
                          <a:srgbClr val="000000"/>
                        </a:solidFill>
                        <a:effectLst/>
                        <a:latin typeface="Arial" panose="020B0604020202020204" pitchFamily="34" charset="0"/>
                      </a:endParaRPr>
                    </a:p>
                  </a:txBody>
                  <a:tcPr marL="4904" marR="4904" marT="4904" marB="0" anchor="ctr">
                    <a:solidFill>
                      <a:srgbClr val="FF0000"/>
                    </a:solidFill>
                  </a:tcPr>
                </a:tc>
                <a:tc gridSpan="3">
                  <a:txBody>
                    <a:bodyPr/>
                    <a:lstStyle/>
                    <a:p>
                      <a:pPr algn="ctr" rtl="0" fontAlgn="ctr"/>
                      <a:r>
                        <a:rPr lang="ru-RU" sz="1800" u="none" strike="noStrike" dirty="0" err="1">
                          <a:effectLst/>
                        </a:rPr>
                        <a:t>рівень</a:t>
                      </a:r>
                      <a:r>
                        <a:rPr lang="ru-RU" sz="1800" u="none" strike="noStrike" dirty="0">
                          <a:effectLst/>
                        </a:rPr>
                        <a:t>, </a:t>
                      </a:r>
                      <a:r>
                        <a:rPr lang="ru-RU" sz="1800" u="none" strike="noStrike" dirty="0" err="1">
                          <a:effectLst/>
                        </a:rPr>
                        <a:t>що</a:t>
                      </a:r>
                      <a:r>
                        <a:rPr lang="ru-RU" sz="1800" u="none" strike="noStrike" dirty="0">
                          <a:effectLst/>
                        </a:rPr>
                        <a:t> </a:t>
                      </a:r>
                      <a:r>
                        <a:rPr lang="ru-RU" sz="1800" u="none" strike="noStrike" dirty="0" err="1">
                          <a:effectLst/>
                        </a:rPr>
                        <a:t>вимагає</a:t>
                      </a:r>
                      <a:r>
                        <a:rPr lang="ru-RU" sz="1800" u="none" strike="noStrike" dirty="0">
                          <a:effectLst/>
                        </a:rPr>
                        <a:t> </a:t>
                      </a:r>
                      <a:r>
                        <a:rPr lang="ru-RU" sz="1800" u="none" strike="noStrike" dirty="0" err="1">
                          <a:effectLst/>
                        </a:rPr>
                        <a:t>покращення</a:t>
                      </a:r>
                      <a:endParaRPr lang="ru-RU" sz="1800" b="0" i="0" u="none" strike="noStrike" dirty="0">
                        <a:solidFill>
                          <a:srgbClr val="000000"/>
                        </a:solidFill>
                        <a:effectLst/>
                        <a:latin typeface="Arial" panose="020B0604020202020204" pitchFamily="34" charset="0"/>
                      </a:endParaRPr>
                    </a:p>
                  </a:txBody>
                  <a:tcPr marL="4904" marR="4904" marT="4904" marB="0" anchor="ctr">
                    <a:solidFill>
                      <a:srgbClr val="FFC000"/>
                    </a:solidFill>
                  </a:tcPr>
                </a:tc>
                <a:tc hMerge="1">
                  <a:txBody>
                    <a:bodyPr/>
                    <a:lstStyle/>
                    <a:p>
                      <a:endParaRPr lang="ru-UA"/>
                    </a:p>
                  </a:txBody>
                  <a:tcPr/>
                </a:tc>
                <a:tc hMerge="1">
                  <a:txBody>
                    <a:bodyPr/>
                    <a:lstStyle/>
                    <a:p>
                      <a:endParaRPr lang="ru-UA"/>
                    </a:p>
                  </a:txBody>
                  <a:tcPr/>
                </a:tc>
                <a:tc gridSpan="4">
                  <a:txBody>
                    <a:bodyPr/>
                    <a:lstStyle/>
                    <a:p>
                      <a:pPr algn="ctr" rtl="0" fontAlgn="ctr"/>
                      <a:r>
                        <a:rPr lang="ru-RU" sz="1800" u="none" strike="noStrike" dirty="0" err="1">
                          <a:effectLst/>
                        </a:rPr>
                        <a:t>достатній</a:t>
                      </a:r>
                      <a:endParaRPr lang="ru-RU" sz="1800" b="0" i="0" u="none" strike="noStrike" dirty="0">
                        <a:solidFill>
                          <a:srgbClr val="000000"/>
                        </a:solidFill>
                        <a:effectLst/>
                        <a:latin typeface="Arial" panose="020B0604020202020204" pitchFamily="34" charset="0"/>
                      </a:endParaRPr>
                    </a:p>
                  </a:txBody>
                  <a:tcPr marL="4904" marR="4904" marT="4904" marB="0" anchor="ctr">
                    <a:solidFill>
                      <a:srgbClr val="00B050"/>
                    </a:solidFill>
                  </a:tcPr>
                </a:tc>
                <a:tc hMerge="1">
                  <a:txBody>
                    <a:bodyPr/>
                    <a:lstStyle/>
                    <a:p>
                      <a:endParaRPr lang="ru-UA"/>
                    </a:p>
                  </a:txBody>
                  <a:tcPr/>
                </a:tc>
                <a:tc hMerge="1">
                  <a:txBody>
                    <a:bodyPr/>
                    <a:lstStyle/>
                    <a:p>
                      <a:endParaRPr lang="ru-UA"/>
                    </a:p>
                  </a:txBody>
                  <a:tcPr/>
                </a:tc>
                <a:tc hMerge="1">
                  <a:txBody>
                    <a:bodyPr/>
                    <a:lstStyle/>
                    <a:p>
                      <a:endParaRPr lang="ru-UA"/>
                    </a:p>
                  </a:txBody>
                  <a:tcPr/>
                </a:tc>
                <a:tc gridSpan="3">
                  <a:txBody>
                    <a:bodyPr/>
                    <a:lstStyle/>
                    <a:p>
                      <a:pPr algn="ctr" rtl="0" fontAlgn="ctr"/>
                      <a:r>
                        <a:rPr lang="ru-RU" sz="1800" u="none" strike="noStrike" dirty="0" err="1">
                          <a:effectLst/>
                        </a:rPr>
                        <a:t>високий</a:t>
                      </a:r>
                      <a:endParaRPr lang="ru-RU" sz="1800" b="0" i="0" u="none" strike="noStrike" dirty="0">
                        <a:solidFill>
                          <a:srgbClr val="000000"/>
                        </a:solidFill>
                        <a:effectLst/>
                        <a:latin typeface="Arial" panose="020B0604020202020204" pitchFamily="34" charset="0"/>
                      </a:endParaRPr>
                    </a:p>
                  </a:txBody>
                  <a:tcPr marL="4904" marR="4904" marT="4904" marB="0" anchor="ctr">
                    <a:solidFill>
                      <a:srgbClr val="FFFF00"/>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053698424"/>
                  </a:ext>
                </a:extLst>
              </a:tr>
              <a:tr h="325746">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tc>
                  <a:txBody>
                    <a:bodyPr/>
                    <a:lstStyle/>
                    <a:p>
                      <a:pPr algn="ctr" rtl="0" fontAlgn="t"/>
                      <a:endParaRPr lang="ru-UA" sz="1800" b="0" i="0" u="none" strike="noStrike">
                        <a:solidFill>
                          <a:srgbClr val="000000"/>
                        </a:solidFill>
                        <a:effectLst/>
                        <a:latin typeface="Calibri" panose="020F0502020204030204" pitchFamily="34" charset="0"/>
                      </a:endParaRPr>
                    </a:p>
                  </a:txBody>
                  <a:tcPr marL="4904" marR="4904" marT="4904" marB="0"/>
                </a:tc>
                <a:extLst>
                  <a:ext uri="{0D108BD9-81ED-4DB2-BD59-A6C34878D82A}">
                    <a16:rowId xmlns:a16="http://schemas.microsoft.com/office/drawing/2014/main" val="3336251628"/>
                  </a:ext>
                </a:extLst>
              </a:tr>
              <a:tr h="645771">
                <a:tc gridSpan="2">
                  <a:txBody>
                    <a:bodyPr/>
                    <a:lstStyle/>
                    <a:p>
                      <a:pPr algn="l" rtl="0" fontAlgn="ctr"/>
                      <a:r>
                        <a:rPr lang="ru-RU" sz="2000" b="1" u="none" strike="noStrike" dirty="0">
                          <a:effectLst/>
                          <a:latin typeface="Times New Roman" panose="02020603050405020304" pitchFamily="18" charset="0"/>
                          <a:cs typeface="Times New Roman" panose="02020603050405020304" pitchFamily="18" charset="0"/>
                        </a:rPr>
                        <a:t>НАПРЯМ 3. </a:t>
                      </a:r>
                      <a:r>
                        <a:rPr lang="ru-RU" sz="2000" b="1" u="none" strike="noStrike" dirty="0" err="1">
                          <a:effectLst/>
                          <a:latin typeface="Times New Roman" panose="02020603050405020304" pitchFamily="18" charset="0"/>
                          <a:cs typeface="Times New Roman" panose="02020603050405020304" pitchFamily="18" charset="0"/>
                        </a:rPr>
                        <a:t>Педагогічна</a:t>
                      </a:r>
                      <a:r>
                        <a:rPr lang="ru-RU" sz="2000" b="1" u="none" strike="noStrike" dirty="0">
                          <a:effectLst/>
                          <a:latin typeface="Times New Roman" panose="02020603050405020304" pitchFamily="18" charset="0"/>
                          <a:cs typeface="Times New Roman" panose="02020603050405020304" pitchFamily="18" charset="0"/>
                        </a:rPr>
                        <a:t> </a:t>
                      </a:r>
                      <a:r>
                        <a:rPr lang="ru-RU" sz="2000" b="1" u="none" strike="noStrike" dirty="0" err="1">
                          <a:effectLst/>
                          <a:latin typeface="Times New Roman" panose="02020603050405020304" pitchFamily="18" charset="0"/>
                          <a:cs typeface="Times New Roman" panose="02020603050405020304" pitchFamily="18" charset="0"/>
                        </a:rPr>
                        <a:t>діяльність</a:t>
                      </a:r>
                      <a:r>
                        <a:rPr lang="ru-RU" sz="2000" b="1" u="none" strike="noStrike" dirty="0">
                          <a:effectLst/>
                          <a:latin typeface="Times New Roman" panose="02020603050405020304" pitchFamily="18" charset="0"/>
                          <a:cs typeface="Times New Roman" panose="02020603050405020304" pitchFamily="18" charset="0"/>
                        </a:rPr>
                        <a:t> </a:t>
                      </a:r>
                      <a:r>
                        <a:rPr lang="ru-RU" sz="2000" b="1" u="none" strike="noStrike" dirty="0" err="1">
                          <a:effectLst/>
                          <a:latin typeface="Times New Roman" panose="02020603050405020304" pitchFamily="18" charset="0"/>
                          <a:cs typeface="Times New Roman" panose="02020603050405020304" pitchFamily="18" charset="0"/>
                        </a:rPr>
                        <a:t>педагогічних</a:t>
                      </a:r>
                      <a:r>
                        <a:rPr lang="ru-RU" sz="2000" b="1" u="none" strike="noStrike" dirty="0">
                          <a:effectLst/>
                          <a:latin typeface="Times New Roman" panose="02020603050405020304" pitchFamily="18" charset="0"/>
                          <a:cs typeface="Times New Roman" panose="02020603050405020304" pitchFamily="18" charset="0"/>
                        </a:rPr>
                        <a:t> </a:t>
                      </a:r>
                      <a:r>
                        <a:rPr lang="ru-RU" sz="2000" b="1" u="none" strike="noStrike" dirty="0" err="1">
                          <a:effectLst/>
                          <a:latin typeface="Times New Roman" panose="02020603050405020304" pitchFamily="18" charset="0"/>
                          <a:cs typeface="Times New Roman" panose="02020603050405020304" pitchFamily="18" charset="0"/>
                        </a:rPr>
                        <a:t>працівників</a:t>
                      </a:r>
                      <a:r>
                        <a:rPr lang="ru-RU" sz="2000" b="1" u="none" strike="noStrike" dirty="0">
                          <a:effectLst/>
                          <a:latin typeface="Times New Roman" panose="02020603050405020304" pitchFamily="18" charset="0"/>
                          <a:cs typeface="Times New Roman" panose="02020603050405020304" pitchFamily="18" charset="0"/>
                        </a:rPr>
                        <a:t> закладу </a:t>
                      </a:r>
                      <a:r>
                        <a:rPr lang="ru-RU" sz="2000" b="1" u="none" strike="noStrike" dirty="0" err="1">
                          <a:effectLst/>
                          <a:latin typeface="Times New Roman" panose="02020603050405020304" pitchFamily="18" charset="0"/>
                          <a:cs typeface="Times New Roman" panose="02020603050405020304" pitchFamily="18" charset="0"/>
                        </a:rPr>
                        <a:t>освіти</a:t>
                      </a:r>
                      <a:endParaRPr lang="ru-RU" sz="2000" b="1" i="0" u="none" strike="noStrike" dirty="0">
                        <a:solidFill>
                          <a:srgbClr val="FFFFFF"/>
                        </a:solidFill>
                        <a:effectLst/>
                        <a:latin typeface="Times New Roman" panose="02020603050405020304" pitchFamily="18" charset="0"/>
                        <a:cs typeface="Times New Roman" panose="02020603050405020304" pitchFamily="18" charset="0"/>
                      </a:endParaRPr>
                    </a:p>
                  </a:txBody>
                  <a:tcPr marL="4904" marR="4904" marT="4904" marB="0" anchor="ctr"/>
                </a:tc>
                <a:tc hMerge="1">
                  <a:txBody>
                    <a:bodyPr/>
                    <a:lstStyle/>
                    <a:p>
                      <a:endParaRPr lang="ru-UA"/>
                    </a:p>
                  </a:txBody>
                  <a:tcPr/>
                </a:tc>
                <a:tc>
                  <a:txBody>
                    <a:bodyPr/>
                    <a:lstStyle/>
                    <a:p>
                      <a:pPr algn="ctr" rtl="0" fontAlgn="ctr"/>
                      <a:r>
                        <a:rPr lang="ru-RU" sz="1800" b="1" u="none" strike="noStrike" dirty="0" err="1">
                          <a:effectLst/>
                          <a:latin typeface="Times New Roman" panose="02020603050405020304" pitchFamily="18" charset="0"/>
                          <a:cs typeface="Times New Roman" panose="02020603050405020304" pitchFamily="18" charset="0"/>
                        </a:rPr>
                        <a:t>Рівень</a:t>
                      </a:r>
                      <a:r>
                        <a:rPr lang="ru-RU" sz="1800" b="1" u="none" strike="noStrike" dirty="0">
                          <a:effectLst/>
                          <a:latin typeface="Times New Roman" panose="02020603050405020304" pitchFamily="18" charset="0"/>
                          <a:cs typeface="Times New Roman" panose="02020603050405020304" pitchFamily="18" charset="0"/>
                        </a:rPr>
                        <a:t>(число)</a:t>
                      </a:r>
                      <a:endParaRPr lang="ru-RU"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nchor="ctr"/>
                </a:tc>
                <a:tc gridSpan="3">
                  <a:txBody>
                    <a:bodyPr/>
                    <a:lstStyle/>
                    <a:p>
                      <a:pPr algn="ctr" rtl="0" fontAlgn="ctr"/>
                      <a:r>
                        <a:rPr lang="ru-RU" sz="1800" b="1" u="none" strike="noStrike" dirty="0" err="1">
                          <a:effectLst/>
                          <a:latin typeface="Times New Roman" panose="02020603050405020304" pitchFamily="18" charset="0"/>
                          <a:cs typeface="Times New Roman" panose="02020603050405020304" pitchFamily="18" charset="0"/>
                        </a:rPr>
                        <a:t>Високий</a:t>
                      </a:r>
                      <a:endParaRPr lang="ru-RU"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nchor="ctr"/>
                </a:tc>
                <a:tc hMerge="1">
                  <a:txBody>
                    <a:bodyPr/>
                    <a:lstStyle/>
                    <a:p>
                      <a:endParaRPr lang="ru-UA"/>
                    </a:p>
                  </a:txBody>
                  <a:tcPr/>
                </a:tc>
                <a:tc hMerge="1">
                  <a:txBody>
                    <a:bodyPr/>
                    <a:lstStyle/>
                    <a:p>
                      <a:endParaRPr lang="ru-UA"/>
                    </a:p>
                  </a:txBody>
                  <a:tcPr/>
                </a:tc>
                <a:tc>
                  <a:txBody>
                    <a:bodyPr/>
                    <a:lstStyle/>
                    <a:p>
                      <a:pPr algn="ctr" rtl="0" fontAlgn="ctr"/>
                      <a:r>
                        <a:rPr lang="ru-RU" sz="1800" b="1" u="none" strike="noStrike" dirty="0" err="1">
                          <a:effectLst/>
                          <a:latin typeface="Times New Roman" panose="02020603050405020304" pitchFamily="18" charset="0"/>
                          <a:cs typeface="Times New Roman" panose="02020603050405020304" pitchFamily="18" charset="0"/>
                        </a:rPr>
                        <a:t>Достатній</a:t>
                      </a:r>
                      <a:endParaRPr lang="ru-RU"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nchor="ctr"/>
                </a:tc>
                <a:tc gridSpan="2">
                  <a:txBody>
                    <a:bodyPr/>
                    <a:lstStyle/>
                    <a:p>
                      <a:pPr algn="ctr" rtl="0" fontAlgn="ctr"/>
                      <a:r>
                        <a:rPr lang="ru-RU" sz="1800" b="1" u="none" strike="noStrike" dirty="0">
                          <a:effectLst/>
                          <a:latin typeface="Times New Roman" panose="02020603050405020304" pitchFamily="18" charset="0"/>
                          <a:cs typeface="Times New Roman" panose="02020603050405020304" pitchFamily="18" charset="0"/>
                        </a:rPr>
                        <a:t>ВП</a:t>
                      </a:r>
                      <a:endParaRPr lang="ru-RU"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nchor="ctr"/>
                </a:tc>
                <a:tc hMerge="1">
                  <a:txBody>
                    <a:bodyPr/>
                    <a:lstStyle/>
                    <a:p>
                      <a:endParaRPr lang="ru-UA"/>
                    </a:p>
                  </a:txBody>
                  <a:tcPr/>
                </a:tc>
                <a:tc gridSpan="2">
                  <a:txBody>
                    <a:bodyPr/>
                    <a:lstStyle/>
                    <a:p>
                      <a:pPr algn="ctr" rtl="0" fontAlgn="ctr"/>
                      <a:r>
                        <a:rPr lang="ru-RU" sz="1800" b="1" u="none" strike="noStrike" dirty="0" err="1">
                          <a:effectLst/>
                          <a:latin typeface="Times New Roman" panose="02020603050405020304" pitchFamily="18" charset="0"/>
                          <a:cs typeface="Times New Roman" panose="02020603050405020304" pitchFamily="18" charset="0"/>
                        </a:rPr>
                        <a:t>Низький</a:t>
                      </a:r>
                      <a:endParaRPr lang="ru-RU" sz="1800" b="1"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nchor="ctr"/>
                </a:tc>
                <a:tc hMerge="1">
                  <a:txBody>
                    <a:bodyPr/>
                    <a:lstStyle/>
                    <a:p>
                      <a:endParaRPr lang="ru-UA"/>
                    </a:p>
                  </a:txBody>
                  <a:tcPr/>
                </a:tc>
                <a:extLst>
                  <a:ext uri="{0D108BD9-81ED-4DB2-BD59-A6C34878D82A}">
                    <a16:rowId xmlns:a16="http://schemas.microsoft.com/office/drawing/2014/main" val="2709474016"/>
                  </a:ext>
                </a:extLst>
              </a:tr>
              <a:tr h="1605847">
                <a:tc gridSpan="2">
                  <a:txBody>
                    <a:bodyPr/>
                    <a:lstStyle/>
                    <a:p>
                      <a:pPr algn="l" rtl="0" fontAlgn="ctr"/>
                      <a:r>
                        <a:rPr lang="ru-RU" sz="1800" b="1" u="none" strike="noStrike" dirty="0" err="1">
                          <a:effectLst/>
                          <a:latin typeface="Times New Roman" panose="02020603050405020304" pitchFamily="18" charset="0"/>
                          <a:cs typeface="Times New Roman" panose="02020603050405020304" pitchFamily="18" charset="0"/>
                        </a:rPr>
                        <a:t>Вимога</a:t>
                      </a:r>
                      <a:r>
                        <a:rPr lang="ru-RU" sz="1800" b="1" u="none" strike="noStrike" dirty="0">
                          <a:effectLst/>
                          <a:latin typeface="Times New Roman" panose="02020603050405020304" pitchFamily="18" charset="0"/>
                          <a:cs typeface="Times New Roman" panose="02020603050405020304" pitchFamily="18" charset="0"/>
                        </a:rPr>
                        <a:t> 3.1. </a:t>
                      </a:r>
                      <a:r>
                        <a:rPr lang="ru-RU" sz="1800" u="none" strike="noStrike" dirty="0" err="1">
                          <a:effectLst/>
                          <a:latin typeface="Times New Roman" panose="02020603050405020304" pitchFamily="18" charset="0"/>
                          <a:cs typeface="Times New Roman" panose="02020603050405020304" pitchFamily="18" charset="0"/>
                        </a:rPr>
                        <a:t>Ефективність</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планування</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педагогічними</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працівниками</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своєї</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діяльності</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використання</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сучасних</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освітніх</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підходів</a:t>
                      </a:r>
                      <a:r>
                        <a:rPr lang="ru-RU" sz="1800" u="none" strike="noStrike" dirty="0">
                          <a:effectLst/>
                          <a:latin typeface="Times New Roman" panose="02020603050405020304" pitchFamily="18" charset="0"/>
                          <a:cs typeface="Times New Roman" panose="02020603050405020304" pitchFamily="18" charset="0"/>
                        </a:rPr>
                        <a:t> до </a:t>
                      </a:r>
                      <a:r>
                        <a:rPr lang="ru-RU" sz="1800" u="none" strike="noStrike" dirty="0" err="1">
                          <a:effectLst/>
                          <a:latin typeface="Times New Roman" panose="02020603050405020304" pitchFamily="18" charset="0"/>
                          <a:cs typeface="Times New Roman" panose="02020603050405020304" pitchFamily="18" charset="0"/>
                        </a:rPr>
                        <a:t>організації</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освітнього</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процесу</a:t>
                      </a:r>
                      <a:r>
                        <a:rPr lang="ru-RU" sz="1800" u="none" strike="noStrike" dirty="0">
                          <a:effectLst/>
                          <a:latin typeface="Times New Roman" panose="02020603050405020304" pitchFamily="18" charset="0"/>
                          <a:cs typeface="Times New Roman" panose="02020603050405020304" pitchFamily="18" charset="0"/>
                        </a:rPr>
                        <a:t> з метою </a:t>
                      </a:r>
                      <a:r>
                        <a:rPr lang="ru-RU" sz="1800" u="none" strike="noStrike" dirty="0" err="1">
                          <a:effectLst/>
                          <a:latin typeface="Times New Roman" panose="02020603050405020304" pitchFamily="18" charset="0"/>
                          <a:cs typeface="Times New Roman" panose="02020603050405020304" pitchFamily="18" charset="0"/>
                        </a:rPr>
                        <a:t>формування</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ключових</a:t>
                      </a:r>
                      <a:r>
                        <a:rPr lang="ru-RU" sz="1800" u="none" strike="noStrike" dirty="0">
                          <a:effectLst/>
                          <a:latin typeface="Times New Roman" panose="02020603050405020304" pitchFamily="18" charset="0"/>
                          <a:cs typeface="Times New Roman" panose="02020603050405020304" pitchFamily="18" charset="0"/>
                        </a:rPr>
                        <a:t> компетентностей </a:t>
                      </a:r>
                      <a:r>
                        <a:rPr lang="ru-RU" sz="1800" u="none" strike="noStrike" dirty="0" err="1">
                          <a:effectLst/>
                          <a:latin typeface="Times New Roman" panose="02020603050405020304" pitchFamily="18" charset="0"/>
                          <a:cs typeface="Times New Roman" panose="02020603050405020304" pitchFamily="18" charset="0"/>
                        </a:rPr>
                        <a:t>учнів</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tc>
                <a:tc hMerge="1">
                  <a:txBody>
                    <a:bodyPr/>
                    <a:lstStyle/>
                    <a:p>
                      <a:endParaRPr lang="ru-UA"/>
                    </a:p>
                  </a:txBody>
                  <a:tcPr/>
                </a:tc>
                <a:tc>
                  <a:txBody>
                    <a:bodyPr/>
                    <a:lstStyle/>
                    <a:p>
                      <a:pPr algn="ctr" rtl="0" fontAlgn="ctr"/>
                      <a:r>
                        <a:rPr lang="ru-UA" sz="1800" u="none" strike="noStrike" dirty="0">
                          <a:effectLst/>
                          <a:latin typeface="Times New Roman" panose="02020603050405020304" pitchFamily="18" charset="0"/>
                          <a:cs typeface="Times New Roman" panose="02020603050405020304" pitchFamily="18" charset="0"/>
                        </a:rPr>
                        <a:t>2,522</a:t>
                      </a:r>
                      <a:endParaRPr lang="uk-UA" sz="1800" u="none" strike="noStrike" dirty="0">
                        <a:effectLst/>
                        <a:latin typeface="Times New Roman" panose="02020603050405020304" pitchFamily="18" charset="0"/>
                        <a:cs typeface="Times New Roman" panose="02020603050405020304" pitchFamily="18" charset="0"/>
                      </a:endParaRPr>
                    </a:p>
                    <a:p>
                      <a:pPr algn="ctr" rtl="0" fontAlgn="ctr"/>
                      <a:r>
                        <a:rPr lang="uk-UA" sz="1800" b="0" i="0" u="none" strike="noStrike" dirty="0">
                          <a:solidFill>
                            <a:srgbClr val="000000"/>
                          </a:solidFill>
                          <a:effectLst/>
                          <a:latin typeface="Times New Roman" panose="02020603050405020304" pitchFamily="18" charset="0"/>
                          <a:cs typeface="Times New Roman" panose="02020603050405020304" pitchFamily="18" charset="0"/>
                        </a:rPr>
                        <a:t>(</a:t>
                      </a:r>
                      <a:r>
                        <a:rPr lang="uk-UA" sz="1800" b="0" i="0" u="none" strike="noStrike" dirty="0">
                          <a:solidFill>
                            <a:srgbClr val="FF0000"/>
                          </a:solidFill>
                          <a:effectLst/>
                          <a:latin typeface="Times New Roman" panose="02020603050405020304" pitchFamily="18" charset="0"/>
                          <a:cs typeface="Times New Roman" panose="02020603050405020304" pitchFamily="18" charset="0"/>
                        </a:rPr>
                        <a:t>було 2,821)</a:t>
                      </a:r>
                      <a:endParaRPr lang="ru-UA"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4904" marR="4904" marT="4904" marB="0"/>
                </a:tc>
                <a:tc gridSpan="3">
                  <a:txBody>
                    <a:bodyPr/>
                    <a:lstStyle/>
                    <a:p>
                      <a:pPr algn="ctr" rtl="0" fontAlgn="ctr"/>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nchor="ctr"/>
                </a:tc>
                <a:tc hMerge="1">
                  <a:txBody>
                    <a:bodyPr/>
                    <a:lstStyle/>
                    <a:p>
                      <a:endParaRPr lang="ru-UA"/>
                    </a:p>
                  </a:txBody>
                  <a:tcPr/>
                </a:tc>
                <a:tc hMerge="1">
                  <a:txBody>
                    <a:bodyPr/>
                    <a:lstStyle/>
                    <a:p>
                      <a:endParaRPr lang="ru-UA"/>
                    </a:p>
                  </a:txBody>
                  <a:tcPr/>
                </a:tc>
                <a:tc>
                  <a:txBody>
                    <a:bodyPr/>
                    <a:lstStyle/>
                    <a:p>
                      <a:pPr algn="l" rtl="0" fontAlgn="t"/>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tc>
                <a:tc gridSpan="2">
                  <a:txBody>
                    <a:bodyPr/>
                    <a:lstStyle/>
                    <a:p>
                      <a:pPr algn="l" rtl="0" fontAlgn="t"/>
                      <a:r>
                        <a:rPr lang="ru-UA" sz="1800" u="none" strike="noStrike" dirty="0">
                          <a:effectLst/>
                        </a:rPr>
                        <a:t> </a:t>
                      </a:r>
                      <a:r>
                        <a:rPr lang="uk-UA" sz="1800" u="none" strike="noStrike" dirty="0">
                          <a:solidFill>
                            <a:srgbClr val="FF0000"/>
                          </a:solidFill>
                          <a:effectLst/>
                        </a:rPr>
                        <a:t>було зелене </a:t>
                      </a:r>
                      <a:endParaRPr lang="ru-UA" sz="1800" b="0" i="0" u="none" strike="noStrike" dirty="0">
                        <a:solidFill>
                          <a:srgbClr val="FF0000"/>
                        </a:solidFill>
                        <a:effectLst/>
                        <a:latin typeface="Arial" panose="020B0604020202020204" pitchFamily="34" charset="0"/>
                      </a:endParaRPr>
                    </a:p>
                  </a:txBody>
                  <a:tcPr marL="4904" marR="4904" marT="4904" marB="0">
                    <a:solidFill>
                      <a:srgbClr val="FFC000"/>
                    </a:solidFill>
                  </a:tcPr>
                </a:tc>
                <a:tc hMerge="1">
                  <a:txBody>
                    <a:bodyPr/>
                    <a:lstStyle/>
                    <a:p>
                      <a:endParaRPr lang="ru-UA"/>
                    </a:p>
                  </a:txBody>
                  <a:tcPr/>
                </a:tc>
                <a:tc gridSpan="2">
                  <a:txBody>
                    <a:bodyPr/>
                    <a:lstStyle/>
                    <a:p>
                      <a:pPr algn="l" rtl="0" fontAlgn="t"/>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tc>
                <a:tc hMerge="1">
                  <a:txBody>
                    <a:bodyPr/>
                    <a:lstStyle/>
                    <a:p>
                      <a:endParaRPr lang="ru-UA"/>
                    </a:p>
                  </a:txBody>
                  <a:tcPr/>
                </a:tc>
                <a:extLst>
                  <a:ext uri="{0D108BD9-81ED-4DB2-BD59-A6C34878D82A}">
                    <a16:rowId xmlns:a16="http://schemas.microsoft.com/office/drawing/2014/main" val="754206729"/>
                  </a:ext>
                </a:extLst>
              </a:tr>
              <a:tr h="965797">
                <a:tc gridSpan="2">
                  <a:txBody>
                    <a:bodyPr/>
                    <a:lstStyle/>
                    <a:p>
                      <a:pPr algn="l" rtl="0" fontAlgn="ctr"/>
                      <a:r>
                        <a:rPr lang="ru-RU" sz="1800" b="1" u="none" strike="noStrike" dirty="0" err="1">
                          <a:effectLst/>
                          <a:latin typeface="Times New Roman" panose="02020603050405020304" pitchFamily="18" charset="0"/>
                          <a:cs typeface="Times New Roman" panose="02020603050405020304" pitchFamily="18" charset="0"/>
                        </a:rPr>
                        <a:t>Вимога</a:t>
                      </a:r>
                      <a:r>
                        <a:rPr lang="ru-RU" sz="1800" b="1" u="none" strike="noStrike" dirty="0">
                          <a:effectLst/>
                          <a:latin typeface="Times New Roman" panose="02020603050405020304" pitchFamily="18" charset="0"/>
                          <a:cs typeface="Times New Roman" panose="02020603050405020304" pitchFamily="18" charset="0"/>
                        </a:rPr>
                        <a:t> 3.2. </a:t>
                      </a:r>
                      <a:r>
                        <a:rPr lang="ru-RU" sz="1800" u="none" strike="noStrike" dirty="0" err="1">
                          <a:effectLst/>
                          <a:latin typeface="Times New Roman" panose="02020603050405020304" pitchFamily="18" charset="0"/>
                          <a:cs typeface="Times New Roman" panose="02020603050405020304" pitchFamily="18" charset="0"/>
                        </a:rPr>
                        <a:t>Постійне</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підвищення</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професійного</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рівня</a:t>
                      </a:r>
                      <a:r>
                        <a:rPr lang="ru-RU" sz="1800" u="none" strike="noStrike" dirty="0">
                          <a:effectLst/>
                          <a:latin typeface="Times New Roman" panose="02020603050405020304" pitchFamily="18" charset="0"/>
                          <a:cs typeface="Times New Roman" panose="02020603050405020304" pitchFamily="18" charset="0"/>
                        </a:rPr>
                        <a:t> і </a:t>
                      </a:r>
                      <a:r>
                        <a:rPr lang="ru-RU" sz="1800" u="none" strike="noStrike" dirty="0" err="1">
                          <a:effectLst/>
                          <a:latin typeface="Times New Roman" panose="02020603050405020304" pitchFamily="18" charset="0"/>
                          <a:cs typeface="Times New Roman" panose="02020603050405020304" pitchFamily="18" charset="0"/>
                        </a:rPr>
                        <a:t>педагогічної</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майстерності</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педагогічних</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працівників</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tc>
                <a:tc hMerge="1">
                  <a:txBody>
                    <a:bodyPr/>
                    <a:lstStyle/>
                    <a:p>
                      <a:endParaRPr lang="ru-UA"/>
                    </a:p>
                  </a:txBody>
                  <a:tcPr/>
                </a:tc>
                <a:tc>
                  <a:txBody>
                    <a:bodyPr/>
                    <a:lstStyle/>
                    <a:p>
                      <a:pPr algn="ctr" rtl="0" fontAlgn="ctr"/>
                      <a:r>
                        <a:rPr lang="ru-UA" sz="1800" u="none" strike="noStrike" dirty="0">
                          <a:effectLst/>
                          <a:latin typeface="Times New Roman" panose="02020603050405020304" pitchFamily="18" charset="0"/>
                          <a:cs typeface="Times New Roman" panose="02020603050405020304" pitchFamily="18" charset="0"/>
                        </a:rPr>
                        <a:t>2,944</a:t>
                      </a:r>
                      <a:endParaRPr lang="uk-UA" sz="1800" u="none" strike="noStrike" dirty="0">
                        <a:effectLst/>
                        <a:latin typeface="Times New Roman" panose="02020603050405020304" pitchFamily="18" charset="0"/>
                        <a:cs typeface="Times New Roman" panose="02020603050405020304" pitchFamily="18" charset="0"/>
                      </a:endParaRPr>
                    </a:p>
                    <a:p>
                      <a:pPr algn="ctr" rtl="0" fontAlgn="ctr"/>
                      <a:r>
                        <a:rPr lang="uk-UA" sz="1800" b="0" i="0" u="none" strike="noStrike" dirty="0">
                          <a:solidFill>
                            <a:srgbClr val="FF0000"/>
                          </a:solidFill>
                          <a:effectLst/>
                          <a:latin typeface="Times New Roman" panose="02020603050405020304" pitchFamily="18" charset="0"/>
                          <a:cs typeface="Times New Roman" panose="02020603050405020304" pitchFamily="18" charset="0"/>
                        </a:rPr>
                        <a:t>(було 3.111)</a:t>
                      </a:r>
                      <a:endParaRPr lang="ru-UA"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4904" marR="4904" marT="4904" marB="0"/>
                </a:tc>
                <a:tc gridSpan="3">
                  <a:txBody>
                    <a:bodyPr/>
                    <a:lstStyle/>
                    <a:p>
                      <a:pPr algn="ctr" rtl="0" fontAlgn="ctr"/>
                      <a:r>
                        <a:rPr lang="ru-UA" sz="1800" u="none" strike="noStrike">
                          <a:effectLst/>
                        </a:rPr>
                        <a:t> </a:t>
                      </a:r>
                      <a:endParaRPr lang="ru-UA" sz="1800" b="0" i="0" u="none" strike="noStrike">
                        <a:solidFill>
                          <a:srgbClr val="000000"/>
                        </a:solidFill>
                        <a:effectLst/>
                        <a:latin typeface="Arial" panose="020B0604020202020204" pitchFamily="34" charset="0"/>
                      </a:endParaRPr>
                    </a:p>
                  </a:txBody>
                  <a:tcPr marL="4904" marR="4904" marT="4904" marB="0" anchor="ctr"/>
                </a:tc>
                <a:tc hMerge="1">
                  <a:txBody>
                    <a:bodyPr/>
                    <a:lstStyle/>
                    <a:p>
                      <a:endParaRPr lang="ru-UA"/>
                    </a:p>
                  </a:txBody>
                  <a:tcPr/>
                </a:tc>
                <a:tc hMerge="1">
                  <a:txBody>
                    <a:bodyPr/>
                    <a:lstStyle/>
                    <a:p>
                      <a:endParaRPr lang="ru-UA"/>
                    </a:p>
                  </a:txBody>
                  <a:tcPr/>
                </a:tc>
                <a:tc>
                  <a:txBody>
                    <a:bodyPr/>
                    <a:lstStyle/>
                    <a:p>
                      <a:pPr algn="l" rtl="0" fontAlgn="t"/>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solidFill>
                      <a:srgbClr val="00B050"/>
                    </a:solidFill>
                  </a:tcPr>
                </a:tc>
                <a:tc gridSpan="2">
                  <a:txBody>
                    <a:bodyPr/>
                    <a:lstStyle/>
                    <a:p>
                      <a:pPr algn="l" rtl="0" fontAlgn="t"/>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tc>
                <a:tc hMerge="1">
                  <a:txBody>
                    <a:bodyPr/>
                    <a:lstStyle/>
                    <a:p>
                      <a:endParaRPr lang="ru-UA"/>
                    </a:p>
                  </a:txBody>
                  <a:tcPr/>
                </a:tc>
                <a:tc gridSpan="2">
                  <a:txBody>
                    <a:bodyPr/>
                    <a:lstStyle/>
                    <a:p>
                      <a:pPr algn="l" rtl="0" fontAlgn="t"/>
                      <a:r>
                        <a:rPr lang="ru-UA" sz="1800" u="none" strike="noStrike">
                          <a:effectLst/>
                        </a:rPr>
                        <a:t> </a:t>
                      </a:r>
                      <a:endParaRPr lang="ru-UA" sz="1800" b="0" i="0" u="none" strike="noStrike">
                        <a:solidFill>
                          <a:srgbClr val="000000"/>
                        </a:solidFill>
                        <a:effectLst/>
                        <a:latin typeface="Arial" panose="020B0604020202020204" pitchFamily="34" charset="0"/>
                      </a:endParaRPr>
                    </a:p>
                  </a:txBody>
                  <a:tcPr marL="4904" marR="4904" marT="4904" marB="0"/>
                </a:tc>
                <a:tc hMerge="1">
                  <a:txBody>
                    <a:bodyPr/>
                    <a:lstStyle/>
                    <a:p>
                      <a:endParaRPr lang="ru-UA"/>
                    </a:p>
                  </a:txBody>
                  <a:tcPr/>
                </a:tc>
                <a:extLst>
                  <a:ext uri="{0D108BD9-81ED-4DB2-BD59-A6C34878D82A}">
                    <a16:rowId xmlns:a16="http://schemas.microsoft.com/office/drawing/2014/main" val="64925759"/>
                  </a:ext>
                </a:extLst>
              </a:tr>
              <a:tr h="1095369">
                <a:tc gridSpan="2">
                  <a:txBody>
                    <a:bodyPr/>
                    <a:lstStyle/>
                    <a:p>
                      <a:pPr algn="l" rtl="0" fontAlgn="ctr"/>
                      <a:r>
                        <a:rPr lang="ru-RU" sz="1800" b="1" u="none" strike="noStrike" dirty="0" err="1">
                          <a:effectLst/>
                          <a:latin typeface="Times New Roman" panose="02020603050405020304" pitchFamily="18" charset="0"/>
                          <a:cs typeface="Times New Roman" panose="02020603050405020304" pitchFamily="18" charset="0"/>
                        </a:rPr>
                        <a:t>Вимога</a:t>
                      </a:r>
                      <a:r>
                        <a:rPr lang="ru-RU" sz="1800" b="1" u="none" strike="noStrike" dirty="0">
                          <a:effectLst/>
                          <a:latin typeface="Times New Roman" panose="02020603050405020304" pitchFamily="18" charset="0"/>
                          <a:cs typeface="Times New Roman" panose="02020603050405020304" pitchFamily="18" charset="0"/>
                        </a:rPr>
                        <a:t> 3.3. </a:t>
                      </a:r>
                      <a:r>
                        <a:rPr lang="ru-RU" sz="1800" u="none" strike="noStrike" dirty="0" err="1">
                          <a:effectLst/>
                          <a:latin typeface="Times New Roman" panose="02020603050405020304" pitchFamily="18" charset="0"/>
                          <a:cs typeface="Times New Roman" panose="02020603050405020304" pitchFamily="18" charset="0"/>
                        </a:rPr>
                        <a:t>Налагодження</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співпраці</a:t>
                      </a:r>
                      <a:r>
                        <a:rPr lang="ru-RU" sz="1800" u="none" strike="noStrike" dirty="0">
                          <a:effectLst/>
                          <a:latin typeface="Times New Roman" panose="02020603050405020304" pitchFamily="18" charset="0"/>
                          <a:cs typeface="Times New Roman" panose="02020603050405020304" pitchFamily="18" charset="0"/>
                        </a:rPr>
                        <a:t> з </a:t>
                      </a:r>
                      <a:r>
                        <a:rPr lang="ru-RU" sz="1800" u="none" strike="noStrike" dirty="0" err="1">
                          <a:effectLst/>
                          <a:latin typeface="Times New Roman" panose="02020603050405020304" pitchFamily="18" charset="0"/>
                          <a:cs typeface="Times New Roman" panose="02020603050405020304" pitchFamily="18" charset="0"/>
                        </a:rPr>
                        <a:t>учнями</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їх</a:t>
                      </a:r>
                      <a:r>
                        <a:rPr lang="ru-RU" sz="1800" u="none" strike="noStrike" dirty="0">
                          <a:effectLst/>
                          <a:latin typeface="Times New Roman" panose="02020603050405020304" pitchFamily="18" charset="0"/>
                          <a:cs typeface="Times New Roman" panose="02020603050405020304" pitchFamily="18" charset="0"/>
                        </a:rPr>
                        <a:t> батьками, </a:t>
                      </a:r>
                      <a:r>
                        <a:rPr lang="ru-RU" sz="1800" u="none" strike="noStrike" dirty="0" err="1">
                          <a:effectLst/>
                          <a:latin typeface="Times New Roman" panose="02020603050405020304" pitchFamily="18" charset="0"/>
                          <a:cs typeface="Times New Roman" panose="02020603050405020304" pitchFamily="18" charset="0"/>
                        </a:rPr>
                        <a:t>працівниками</a:t>
                      </a:r>
                      <a:r>
                        <a:rPr lang="ru-RU" sz="1800" u="none" strike="noStrike" dirty="0">
                          <a:effectLst/>
                          <a:latin typeface="Times New Roman" panose="02020603050405020304" pitchFamily="18" charset="0"/>
                          <a:cs typeface="Times New Roman" panose="02020603050405020304" pitchFamily="18" charset="0"/>
                        </a:rPr>
                        <a:t> закладу </a:t>
                      </a:r>
                      <a:r>
                        <a:rPr lang="ru-RU" sz="1800" u="none" strike="noStrike" dirty="0" err="1">
                          <a:effectLst/>
                          <a:latin typeface="Times New Roman" panose="02020603050405020304" pitchFamily="18" charset="0"/>
                          <a:cs typeface="Times New Roman" panose="02020603050405020304" pitchFamily="18" charset="0"/>
                        </a:rPr>
                        <a:t>освіти</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tc>
                <a:tc hMerge="1">
                  <a:txBody>
                    <a:bodyPr/>
                    <a:lstStyle/>
                    <a:p>
                      <a:endParaRPr lang="ru-UA"/>
                    </a:p>
                  </a:txBody>
                  <a:tcPr/>
                </a:tc>
                <a:tc>
                  <a:txBody>
                    <a:bodyPr/>
                    <a:lstStyle/>
                    <a:p>
                      <a:pPr algn="ctr" rtl="0" fontAlgn="ctr"/>
                      <a:r>
                        <a:rPr lang="ru-UA" sz="1800" u="none" strike="noStrike" dirty="0">
                          <a:effectLst/>
                          <a:latin typeface="Times New Roman" panose="02020603050405020304" pitchFamily="18" charset="0"/>
                          <a:cs typeface="Times New Roman" panose="02020603050405020304" pitchFamily="18" charset="0"/>
                        </a:rPr>
                        <a:t>2,838</a:t>
                      </a:r>
                      <a:endParaRPr lang="uk-UA" sz="1800" u="none" strike="noStrike" dirty="0">
                        <a:effectLst/>
                        <a:latin typeface="Times New Roman" panose="02020603050405020304" pitchFamily="18" charset="0"/>
                        <a:cs typeface="Times New Roman" panose="02020603050405020304" pitchFamily="18" charset="0"/>
                      </a:endParaRPr>
                    </a:p>
                    <a:p>
                      <a:pPr algn="ctr" rtl="0" fontAlgn="ctr"/>
                      <a:r>
                        <a:rPr lang="uk-UA" sz="1800" b="0" i="0" u="none" strike="noStrike" dirty="0">
                          <a:solidFill>
                            <a:srgbClr val="FF0000"/>
                          </a:solidFill>
                          <a:effectLst/>
                          <a:latin typeface="Times New Roman" panose="02020603050405020304" pitchFamily="18" charset="0"/>
                          <a:cs typeface="Times New Roman" panose="02020603050405020304" pitchFamily="18" charset="0"/>
                        </a:rPr>
                        <a:t>(було 3,19)</a:t>
                      </a:r>
                      <a:endParaRPr lang="ru-UA"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4904" marR="4904" marT="4904" marB="0"/>
                </a:tc>
                <a:tc gridSpan="3">
                  <a:txBody>
                    <a:bodyPr/>
                    <a:lstStyle/>
                    <a:p>
                      <a:pPr algn="ctr" rtl="0" fontAlgn="ctr"/>
                      <a:r>
                        <a:rPr lang="ru-UA" sz="1800" u="none" strike="noStrike">
                          <a:effectLst/>
                        </a:rPr>
                        <a:t> </a:t>
                      </a:r>
                      <a:endParaRPr lang="ru-UA" sz="1800" b="0" i="0" u="none" strike="noStrike">
                        <a:solidFill>
                          <a:srgbClr val="000000"/>
                        </a:solidFill>
                        <a:effectLst/>
                        <a:latin typeface="Arial" panose="020B0604020202020204" pitchFamily="34" charset="0"/>
                      </a:endParaRPr>
                    </a:p>
                  </a:txBody>
                  <a:tcPr marL="4904" marR="4904" marT="4904" marB="0" anchor="ctr"/>
                </a:tc>
                <a:tc hMerge="1">
                  <a:txBody>
                    <a:bodyPr/>
                    <a:lstStyle/>
                    <a:p>
                      <a:endParaRPr lang="ru-UA"/>
                    </a:p>
                  </a:txBody>
                  <a:tcPr/>
                </a:tc>
                <a:tc hMerge="1">
                  <a:txBody>
                    <a:bodyPr/>
                    <a:lstStyle/>
                    <a:p>
                      <a:endParaRPr lang="ru-UA"/>
                    </a:p>
                  </a:txBody>
                  <a:tcPr/>
                </a:tc>
                <a:tc>
                  <a:txBody>
                    <a:bodyPr/>
                    <a:lstStyle/>
                    <a:p>
                      <a:pPr algn="l" rtl="0" fontAlgn="t"/>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solidFill>
                      <a:srgbClr val="00B050"/>
                    </a:solidFill>
                  </a:tcPr>
                </a:tc>
                <a:tc gridSpan="2">
                  <a:txBody>
                    <a:bodyPr/>
                    <a:lstStyle/>
                    <a:p>
                      <a:pPr algn="l" rtl="0" fontAlgn="t"/>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tc>
                <a:tc hMerge="1">
                  <a:txBody>
                    <a:bodyPr/>
                    <a:lstStyle/>
                    <a:p>
                      <a:endParaRPr lang="ru-UA"/>
                    </a:p>
                  </a:txBody>
                  <a:tcPr/>
                </a:tc>
                <a:tc gridSpan="2">
                  <a:txBody>
                    <a:bodyPr/>
                    <a:lstStyle/>
                    <a:p>
                      <a:pPr algn="l" rtl="0" fontAlgn="t"/>
                      <a:r>
                        <a:rPr lang="ru-UA" sz="1800" u="none" strike="noStrike">
                          <a:effectLst/>
                        </a:rPr>
                        <a:t> </a:t>
                      </a:r>
                      <a:endParaRPr lang="ru-UA" sz="1800" b="0" i="0" u="none" strike="noStrike">
                        <a:solidFill>
                          <a:srgbClr val="000000"/>
                        </a:solidFill>
                        <a:effectLst/>
                        <a:latin typeface="Arial" panose="020B0604020202020204" pitchFamily="34" charset="0"/>
                      </a:endParaRPr>
                    </a:p>
                  </a:txBody>
                  <a:tcPr marL="4904" marR="4904" marT="4904" marB="0"/>
                </a:tc>
                <a:tc hMerge="1">
                  <a:txBody>
                    <a:bodyPr/>
                    <a:lstStyle/>
                    <a:p>
                      <a:endParaRPr lang="ru-UA"/>
                    </a:p>
                  </a:txBody>
                  <a:tcPr/>
                </a:tc>
                <a:extLst>
                  <a:ext uri="{0D108BD9-81ED-4DB2-BD59-A6C34878D82A}">
                    <a16:rowId xmlns:a16="http://schemas.microsoft.com/office/drawing/2014/main" val="41733485"/>
                  </a:ext>
                </a:extLst>
              </a:tr>
              <a:tr h="1522725">
                <a:tc gridSpan="2">
                  <a:txBody>
                    <a:bodyPr/>
                    <a:lstStyle/>
                    <a:p>
                      <a:pPr algn="l" rtl="0" fontAlgn="ctr"/>
                      <a:r>
                        <a:rPr lang="ru-RU" sz="1800" b="1" u="none" strike="noStrike" dirty="0" err="1">
                          <a:effectLst/>
                          <a:latin typeface="Times New Roman" panose="02020603050405020304" pitchFamily="18" charset="0"/>
                          <a:cs typeface="Times New Roman" panose="02020603050405020304" pitchFamily="18" charset="0"/>
                        </a:rPr>
                        <a:t>Вимога</a:t>
                      </a:r>
                      <a:r>
                        <a:rPr lang="ru-RU" sz="1800" b="1" u="none" strike="noStrike" dirty="0">
                          <a:effectLst/>
                          <a:latin typeface="Times New Roman" panose="02020603050405020304" pitchFamily="18" charset="0"/>
                          <a:cs typeface="Times New Roman" panose="02020603050405020304" pitchFamily="18" charset="0"/>
                        </a:rPr>
                        <a:t> 3.4</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Організація</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педагогічної</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діяльності</a:t>
                      </a:r>
                      <a:r>
                        <a:rPr lang="ru-RU" sz="1800" u="none" strike="noStrike" dirty="0">
                          <a:effectLst/>
                          <a:latin typeface="Times New Roman" panose="02020603050405020304" pitchFamily="18" charset="0"/>
                          <a:cs typeface="Times New Roman" panose="02020603050405020304" pitchFamily="18" charset="0"/>
                        </a:rPr>
                        <a:t> на засадах </a:t>
                      </a:r>
                      <a:r>
                        <a:rPr lang="ru-RU" sz="1800" u="none" strike="noStrike" dirty="0" err="1">
                          <a:effectLst/>
                          <a:latin typeface="Times New Roman" panose="02020603050405020304" pitchFamily="18" charset="0"/>
                          <a:cs typeface="Times New Roman" panose="02020603050405020304" pitchFamily="18" charset="0"/>
                        </a:rPr>
                        <a:t>академічної</a:t>
                      </a:r>
                      <a:r>
                        <a:rPr lang="ru-RU" sz="1800" u="none" strike="noStrike" dirty="0">
                          <a:effectLst/>
                          <a:latin typeface="Times New Roman" panose="02020603050405020304" pitchFamily="18" charset="0"/>
                          <a:cs typeface="Times New Roman" panose="02020603050405020304" pitchFamily="18" charset="0"/>
                        </a:rPr>
                        <a:t> </a:t>
                      </a:r>
                      <a:r>
                        <a:rPr lang="ru-RU" sz="1800" u="none" strike="noStrike" dirty="0" err="1">
                          <a:effectLst/>
                          <a:latin typeface="Times New Roman" panose="02020603050405020304" pitchFamily="18" charset="0"/>
                          <a:cs typeface="Times New Roman" panose="02020603050405020304" pitchFamily="18" charset="0"/>
                        </a:rPr>
                        <a:t>доброчесності</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tc>
                <a:tc hMerge="1">
                  <a:txBody>
                    <a:bodyPr/>
                    <a:lstStyle/>
                    <a:p>
                      <a:endParaRPr lang="ru-UA"/>
                    </a:p>
                  </a:txBody>
                  <a:tcPr/>
                </a:tc>
                <a:tc>
                  <a:txBody>
                    <a:bodyPr/>
                    <a:lstStyle/>
                    <a:p>
                      <a:pPr algn="ctr" rtl="0" fontAlgn="ctr"/>
                      <a:r>
                        <a:rPr lang="ru-UA" sz="1800" u="none" strike="noStrike" dirty="0">
                          <a:effectLst/>
                          <a:latin typeface="Times New Roman" panose="02020603050405020304" pitchFamily="18" charset="0"/>
                          <a:cs typeface="Times New Roman" panose="02020603050405020304" pitchFamily="18" charset="0"/>
                        </a:rPr>
                        <a:t>2,917</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4904" marR="4904" marT="4904" marB="0"/>
                </a:tc>
                <a:tc gridSpan="3">
                  <a:txBody>
                    <a:bodyPr/>
                    <a:lstStyle/>
                    <a:p>
                      <a:pPr algn="ctr" rtl="0" fontAlgn="ctr"/>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nchor="ctr"/>
                </a:tc>
                <a:tc hMerge="1">
                  <a:txBody>
                    <a:bodyPr/>
                    <a:lstStyle/>
                    <a:p>
                      <a:endParaRPr lang="ru-UA"/>
                    </a:p>
                  </a:txBody>
                  <a:tcPr/>
                </a:tc>
                <a:tc hMerge="1">
                  <a:txBody>
                    <a:bodyPr/>
                    <a:lstStyle/>
                    <a:p>
                      <a:endParaRPr lang="ru-UA"/>
                    </a:p>
                  </a:txBody>
                  <a:tcPr/>
                </a:tc>
                <a:tc>
                  <a:txBody>
                    <a:bodyPr/>
                    <a:lstStyle/>
                    <a:p>
                      <a:pPr algn="l" rtl="0" fontAlgn="t"/>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solidFill>
                      <a:srgbClr val="00B050"/>
                    </a:solidFill>
                  </a:tcPr>
                </a:tc>
                <a:tc gridSpan="2">
                  <a:txBody>
                    <a:bodyPr/>
                    <a:lstStyle/>
                    <a:p>
                      <a:pPr algn="l" rtl="0" fontAlgn="t"/>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tc>
                <a:tc hMerge="1">
                  <a:txBody>
                    <a:bodyPr/>
                    <a:lstStyle/>
                    <a:p>
                      <a:endParaRPr lang="ru-UA"/>
                    </a:p>
                  </a:txBody>
                  <a:tcPr/>
                </a:tc>
                <a:tc gridSpan="2">
                  <a:txBody>
                    <a:bodyPr/>
                    <a:lstStyle/>
                    <a:p>
                      <a:pPr algn="l" rtl="0" fontAlgn="t"/>
                      <a:r>
                        <a:rPr lang="ru-UA" sz="1800" u="none" strike="noStrike" dirty="0">
                          <a:effectLst/>
                        </a:rPr>
                        <a:t> </a:t>
                      </a:r>
                      <a:endParaRPr lang="ru-UA" sz="1800" b="0" i="0" u="none" strike="noStrike" dirty="0">
                        <a:solidFill>
                          <a:srgbClr val="000000"/>
                        </a:solidFill>
                        <a:effectLst/>
                        <a:latin typeface="Arial" panose="020B0604020202020204" pitchFamily="34" charset="0"/>
                      </a:endParaRPr>
                    </a:p>
                  </a:txBody>
                  <a:tcPr marL="4904" marR="4904" marT="4904" marB="0"/>
                </a:tc>
                <a:tc hMerge="1">
                  <a:txBody>
                    <a:bodyPr/>
                    <a:lstStyle/>
                    <a:p>
                      <a:endParaRPr lang="ru-UA"/>
                    </a:p>
                  </a:txBody>
                  <a:tcPr/>
                </a:tc>
                <a:extLst>
                  <a:ext uri="{0D108BD9-81ED-4DB2-BD59-A6C34878D82A}">
                    <a16:rowId xmlns:a16="http://schemas.microsoft.com/office/drawing/2014/main" val="2545265764"/>
                  </a:ext>
                </a:extLst>
              </a:tr>
            </a:tbl>
          </a:graphicData>
        </a:graphic>
      </p:graphicFrame>
    </p:spTree>
    <p:extLst>
      <p:ext uri="{BB962C8B-B14F-4D97-AF65-F5344CB8AC3E}">
        <p14:creationId xmlns:p14="http://schemas.microsoft.com/office/powerpoint/2010/main" val="20288967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EB3EC264-0C31-4EB8-BD64-D750172163F7}"/>
              </a:ext>
            </a:extLst>
          </p:cNvPr>
          <p:cNvSpPr>
            <a:spLocks noGrp="1"/>
          </p:cNvSpPr>
          <p:nvPr>
            <p:ph type="title"/>
          </p:nvPr>
        </p:nvSpPr>
        <p:spPr>
          <a:xfrm>
            <a:off x="1389995" y="0"/>
            <a:ext cx="9601196" cy="510337"/>
          </a:xfrm>
        </p:spPr>
        <p:txBody>
          <a:bodyPr>
            <a:normAutofit fontScale="90000"/>
          </a:bodyPr>
          <a:lstStyle/>
          <a:p>
            <a:r>
              <a:rPr lang="uk-UA" b="1" dirty="0">
                <a:latin typeface="Times New Roman" panose="02020603050405020304" pitchFamily="18" charset="0"/>
                <a:cs typeface="Times New Roman" panose="02020603050405020304" pitchFamily="18" charset="0"/>
              </a:rPr>
              <a:t>Вимога 3.1.</a:t>
            </a:r>
            <a:endParaRPr lang="ru-UA" b="1" dirty="0">
              <a:latin typeface="Times New Roman" panose="02020603050405020304" pitchFamily="18" charset="0"/>
              <a:cs typeface="Times New Roman" panose="02020603050405020304" pitchFamily="18" charset="0"/>
            </a:endParaRPr>
          </a:p>
        </p:txBody>
      </p:sp>
      <p:graphicFrame>
        <p:nvGraphicFramePr>
          <p:cNvPr id="4" name="Объект 3">
            <a:extLst>
              <a:ext uri="{FF2B5EF4-FFF2-40B4-BE49-F238E27FC236}">
                <a16:creationId xmlns:a16="http://schemas.microsoft.com/office/drawing/2014/main" id="{D37E6AC9-7145-43DC-BD56-04CD51F71E12}"/>
              </a:ext>
            </a:extLst>
          </p:cNvPr>
          <p:cNvGraphicFramePr>
            <a:graphicFrameLocks noGrp="1"/>
          </p:cNvGraphicFramePr>
          <p:nvPr>
            <p:ph idx="1"/>
            <p:extLst>
              <p:ext uri="{D42A27DB-BD31-4B8C-83A1-F6EECF244321}">
                <p14:modId xmlns:p14="http://schemas.microsoft.com/office/powerpoint/2010/main" val="1821738896"/>
              </p:ext>
            </p:extLst>
          </p:nvPr>
        </p:nvGraphicFramePr>
        <p:xfrm>
          <a:off x="136634" y="510338"/>
          <a:ext cx="12055366" cy="6408726"/>
        </p:xfrm>
        <a:graphic>
          <a:graphicData uri="http://schemas.openxmlformats.org/drawingml/2006/table">
            <a:tbl>
              <a:tblPr/>
              <a:tblGrid>
                <a:gridCol w="5906814">
                  <a:extLst>
                    <a:ext uri="{9D8B030D-6E8A-4147-A177-3AD203B41FA5}">
                      <a16:colId xmlns:a16="http://schemas.microsoft.com/office/drawing/2014/main" val="2785336905"/>
                    </a:ext>
                  </a:extLst>
                </a:gridCol>
                <a:gridCol w="1061545">
                  <a:extLst>
                    <a:ext uri="{9D8B030D-6E8A-4147-A177-3AD203B41FA5}">
                      <a16:colId xmlns:a16="http://schemas.microsoft.com/office/drawing/2014/main" val="571235013"/>
                    </a:ext>
                  </a:extLst>
                </a:gridCol>
                <a:gridCol w="1219200">
                  <a:extLst>
                    <a:ext uri="{9D8B030D-6E8A-4147-A177-3AD203B41FA5}">
                      <a16:colId xmlns:a16="http://schemas.microsoft.com/office/drawing/2014/main" val="2770525031"/>
                    </a:ext>
                  </a:extLst>
                </a:gridCol>
                <a:gridCol w="1545021">
                  <a:extLst>
                    <a:ext uri="{9D8B030D-6E8A-4147-A177-3AD203B41FA5}">
                      <a16:colId xmlns:a16="http://schemas.microsoft.com/office/drawing/2014/main" val="3630647998"/>
                    </a:ext>
                  </a:extLst>
                </a:gridCol>
                <a:gridCol w="1345324">
                  <a:extLst>
                    <a:ext uri="{9D8B030D-6E8A-4147-A177-3AD203B41FA5}">
                      <a16:colId xmlns:a16="http://schemas.microsoft.com/office/drawing/2014/main" val="3353031611"/>
                    </a:ext>
                  </a:extLst>
                </a:gridCol>
                <a:gridCol w="977462">
                  <a:extLst>
                    <a:ext uri="{9D8B030D-6E8A-4147-A177-3AD203B41FA5}">
                      <a16:colId xmlns:a16="http://schemas.microsoft.com/office/drawing/2014/main" val="1478700313"/>
                    </a:ext>
                  </a:extLst>
                </a:gridCol>
              </a:tblGrid>
              <a:tr h="1296428">
                <a:tc>
                  <a:txBody>
                    <a:bodyPr/>
                    <a:lstStyle/>
                    <a:p>
                      <a:pPr algn="l" rtl="0" fontAlgn="ctr"/>
                      <a:r>
                        <a:rPr lang="ru-RU" sz="1800" b="1" i="0" u="none" strike="noStrike" dirty="0" err="1">
                          <a:solidFill>
                            <a:srgbClr val="FFFFFF"/>
                          </a:solidFill>
                          <a:effectLst/>
                          <a:latin typeface="Times New Roman" panose="02020603050405020304" pitchFamily="18" charset="0"/>
                          <a:cs typeface="Times New Roman" panose="02020603050405020304" pitchFamily="18" charset="0"/>
                        </a:rPr>
                        <a:t>Вимога</a:t>
                      </a:r>
                      <a:r>
                        <a:rPr lang="ru-RU" sz="1800" b="1" i="0" u="none" strike="noStrike" dirty="0">
                          <a:solidFill>
                            <a:srgbClr val="FFFFFF"/>
                          </a:solidFill>
                          <a:effectLst/>
                          <a:latin typeface="Times New Roman" panose="02020603050405020304" pitchFamily="18" charset="0"/>
                          <a:cs typeface="Times New Roman" panose="02020603050405020304" pitchFamily="18" charset="0"/>
                        </a:rPr>
                        <a:t> 3.1.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Ефективність</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планування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педагогічними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працівниками</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своєї</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діяльності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використання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сучасних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освітніх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підходів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до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організації</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освітнього</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процесу</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з метою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формування</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ключових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компетентностей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учнів</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3904" marR="3904" marT="39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Рівень</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904" marR="3904" marT="39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Високий</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904" marR="3904" marT="39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Достатній</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904" marR="3904" marT="39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800" b="0" i="0" u="none" strike="noStrike" dirty="0">
                          <a:solidFill>
                            <a:srgbClr val="000000"/>
                          </a:solidFill>
                          <a:effectLst/>
                          <a:latin typeface="Times New Roman" panose="02020603050405020304" pitchFamily="18" charset="0"/>
                          <a:cs typeface="Times New Roman" panose="02020603050405020304" pitchFamily="18" charset="0"/>
                        </a:rPr>
                        <a:t>ВП</a:t>
                      </a:r>
                    </a:p>
                  </a:txBody>
                  <a:tcPr marL="3904" marR="3904" marT="39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Низький</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904" marR="3904" marT="3904"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58894616"/>
                  </a:ext>
                </a:extLst>
              </a:tr>
              <a:tr h="703658">
                <a:tc>
                  <a:txBody>
                    <a:bodyPr/>
                    <a:lstStyle/>
                    <a:p>
                      <a:pPr algn="l" rtl="0" fontAlgn="ct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1800" b="1" i="0" u="none" strike="noStrike" dirty="0">
                          <a:solidFill>
                            <a:srgbClr val="000000"/>
                          </a:solidFill>
                          <a:effectLst/>
                          <a:latin typeface="Times New Roman" panose="02020603050405020304" pitchFamily="18" charset="0"/>
                          <a:cs typeface="Times New Roman" panose="02020603050405020304" pitchFamily="18" charset="0"/>
                        </a:rPr>
                        <a:t> 3.1.1</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планують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свою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діяльність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аналізують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її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результативність</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2,5</a:t>
                      </a:r>
                      <a:endParaRPr lang="uk-UA" sz="1800" b="0" i="0" u="none" strike="noStrike" dirty="0">
                        <a:solidFill>
                          <a:srgbClr val="000000"/>
                        </a:solidFill>
                        <a:effectLst/>
                        <a:latin typeface="Times New Roman" panose="02020603050405020304" pitchFamily="18" charset="0"/>
                        <a:cs typeface="Times New Roman" panose="02020603050405020304" pitchFamily="18" charset="0"/>
                      </a:endParaRPr>
                    </a:p>
                    <a:p>
                      <a:pPr algn="ctr" rtl="0" fontAlgn="ctr"/>
                      <a:r>
                        <a:rPr lang="uk-UA" sz="1800" b="0" i="0" u="none" strike="noStrike" dirty="0">
                          <a:solidFill>
                            <a:srgbClr val="FF0000"/>
                          </a:solidFill>
                          <a:effectLst/>
                          <a:latin typeface="Times New Roman" panose="02020603050405020304" pitchFamily="18" charset="0"/>
                          <a:cs typeface="Times New Roman" panose="02020603050405020304" pitchFamily="18" charset="0"/>
                        </a:rPr>
                        <a:t>(було 3)</a:t>
                      </a:r>
                      <a:endParaRPr lang="ru-UA"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було зелене</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000"/>
                    </a:solidFill>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826693899"/>
                  </a:ext>
                </a:extLst>
              </a:tr>
              <a:tr h="756807">
                <a:tc>
                  <a:txBody>
                    <a:bodyPr/>
                    <a:lstStyle/>
                    <a:p>
                      <a:pPr algn="l" rtl="0" fontAlgn="ct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1800" b="1" i="0" u="none" strike="noStrike" dirty="0">
                          <a:solidFill>
                            <a:srgbClr val="000000"/>
                          </a:solidFill>
                          <a:effectLst/>
                          <a:latin typeface="Times New Roman" panose="02020603050405020304" pitchFamily="18" charset="0"/>
                          <a:cs typeface="Times New Roman" panose="02020603050405020304" pitchFamily="18" charset="0"/>
                        </a:rPr>
                        <a:t> 3.1.2</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застосовують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освітні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технології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спрямовані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на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формування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в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ключових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компетентностей та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умінь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спільних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для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всіх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компетентностей</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2,909</a:t>
                      </a:r>
                      <a:endParaRPr lang="uk-UA" sz="1800" b="0" i="0" u="none" strike="noStrike" dirty="0">
                        <a:solidFill>
                          <a:srgbClr val="000000"/>
                        </a:solidFill>
                        <a:effectLst/>
                        <a:latin typeface="Times New Roman" panose="02020603050405020304" pitchFamily="18" charset="0"/>
                        <a:cs typeface="Times New Roman" panose="02020603050405020304" pitchFamily="18" charset="0"/>
                      </a:endParaRPr>
                    </a:p>
                    <a:p>
                      <a:pPr algn="ctr" rtl="0" fontAlgn="ctr"/>
                      <a:r>
                        <a:rPr lang="uk-UA" sz="1800" b="0" i="0" u="none" strike="noStrike" dirty="0">
                          <a:solidFill>
                            <a:srgbClr val="FF0000"/>
                          </a:solidFill>
                          <a:effectLst/>
                          <a:latin typeface="Times New Roman" panose="02020603050405020304" pitchFamily="18" charset="0"/>
                          <a:cs typeface="Times New Roman" panose="02020603050405020304" pitchFamily="18" charset="0"/>
                        </a:rPr>
                        <a:t>(було 3.091)</a:t>
                      </a:r>
                      <a:endParaRPr lang="ru-UA"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48213400"/>
                  </a:ext>
                </a:extLst>
              </a:tr>
              <a:tr h="681606">
                <a:tc>
                  <a:txBody>
                    <a:bodyPr/>
                    <a:lstStyle/>
                    <a:p>
                      <a:pPr algn="l" rtl="0" fontAlgn="ct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1800" b="1" i="0" u="none" strike="noStrike" dirty="0">
                          <a:solidFill>
                            <a:srgbClr val="000000"/>
                          </a:solidFill>
                          <a:effectLst/>
                          <a:latin typeface="Times New Roman" panose="02020603050405020304" pitchFamily="18" charset="0"/>
                          <a:cs typeface="Times New Roman" panose="02020603050405020304" pitchFamily="18" charset="0"/>
                        </a:rPr>
                        <a:t> 3.1.3</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беруть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участь у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формуванні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реалізації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індивідуальної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освітньої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траєкторії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(у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разі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потреби)</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000"/>
                    </a:solidFill>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1347431"/>
                  </a:ext>
                </a:extLst>
              </a:tr>
              <a:tr h="697358">
                <a:tc>
                  <a:txBody>
                    <a:bodyPr/>
                    <a:lstStyle/>
                    <a:p>
                      <a:pPr algn="l" rtl="0" fontAlgn="ct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1800" b="1" i="0" u="none" strike="noStrike" dirty="0">
                          <a:solidFill>
                            <a:srgbClr val="000000"/>
                          </a:solidFill>
                          <a:effectLst/>
                          <a:latin typeface="Times New Roman" panose="02020603050405020304" pitchFamily="18" charset="0"/>
                          <a:cs typeface="Times New Roman" panose="02020603050405020304" pitchFamily="18" charset="0"/>
                        </a:rPr>
                        <a:t> 3.1.4</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створюють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та/</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або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використовують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освітні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ресурси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електронні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презентації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відеоматеріали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методичні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розробки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вебсайти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блоги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тощо</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1,889</a:t>
                      </a:r>
                      <a:endParaRPr lang="uk-UA" sz="1800" b="0" i="0" u="none" strike="noStrike" dirty="0">
                        <a:solidFill>
                          <a:srgbClr val="000000"/>
                        </a:solidFill>
                        <a:effectLst/>
                        <a:latin typeface="Times New Roman" panose="02020603050405020304" pitchFamily="18" charset="0"/>
                        <a:cs typeface="Times New Roman" panose="02020603050405020304" pitchFamily="18" charset="0"/>
                      </a:endParaRPr>
                    </a:p>
                    <a:p>
                      <a:pPr algn="ctr" rtl="0" fontAlgn="ctr"/>
                      <a:r>
                        <a:rPr lang="uk-UA" sz="1800" b="0" i="0" u="none" strike="noStrike" dirty="0">
                          <a:solidFill>
                            <a:srgbClr val="FF0000"/>
                          </a:solidFill>
                          <a:effectLst/>
                          <a:latin typeface="Times New Roman" panose="02020603050405020304" pitchFamily="18" charset="0"/>
                          <a:cs typeface="Times New Roman" panose="02020603050405020304" pitchFamily="18" charset="0"/>
                        </a:rPr>
                        <a:t>(було 2.333)</a:t>
                      </a:r>
                      <a:endParaRPr lang="ru-UA"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8000"/>
                    </a:solidFill>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4584326"/>
                  </a:ext>
                </a:extLst>
              </a:tr>
              <a:tr h="575376">
                <a:tc>
                  <a:txBody>
                    <a:bodyPr/>
                    <a:lstStyle/>
                    <a:p>
                      <a:pPr algn="l" rtl="0" fontAlgn="ct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1800" b="1" i="0" u="none" strike="noStrike" dirty="0">
                          <a:solidFill>
                            <a:srgbClr val="000000"/>
                          </a:solidFill>
                          <a:effectLst/>
                          <a:latin typeface="Times New Roman" panose="02020603050405020304" pitchFamily="18" charset="0"/>
                          <a:cs typeface="Times New Roman" panose="02020603050405020304" pitchFamily="18" charset="0"/>
                        </a:rPr>
                        <a:t> 3.1.5</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сприяють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формуванню</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суспільних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цінностей</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в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учнів</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у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процесі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їх</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навчання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виховання</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та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розвитку</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3</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22245777"/>
                  </a:ext>
                </a:extLst>
              </a:tr>
              <a:tr h="703231">
                <a:tc>
                  <a:txBody>
                    <a:bodyPr/>
                    <a:lstStyle/>
                    <a:p>
                      <a:pPr algn="l" rtl="0" fontAlgn="ctr"/>
                      <a:r>
                        <a:rPr lang="ru-RU" sz="1800" b="1" i="0" u="none" strike="noStrike" dirty="0" err="1">
                          <a:solidFill>
                            <a:srgbClr val="000000"/>
                          </a:solidFill>
                          <a:effectLst/>
                          <a:latin typeface="Times New Roman" panose="02020603050405020304" pitchFamily="18" charset="0"/>
                          <a:cs typeface="Times New Roman" panose="02020603050405020304" pitchFamily="18" charset="0"/>
                        </a:rPr>
                        <a:t>Критерій</a:t>
                      </a:r>
                      <a:r>
                        <a:rPr lang="ru-RU" sz="1800" b="1" i="0" u="none" strike="noStrike" dirty="0">
                          <a:solidFill>
                            <a:srgbClr val="000000"/>
                          </a:solidFill>
                          <a:effectLst/>
                          <a:latin typeface="Times New Roman" panose="02020603050405020304" pitchFamily="18" charset="0"/>
                          <a:cs typeface="Times New Roman" panose="02020603050405020304" pitchFamily="18" charset="0"/>
                        </a:rPr>
                        <a:t> 3.1.6</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Педагогічні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працівники</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використовують</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інформаційно-комунікаційні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цифрові</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технології</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в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освітньому</a:t>
                      </a:r>
                      <a:r>
                        <a:rPr lang="ru-RU" sz="18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000000"/>
                          </a:solidFill>
                          <a:effectLst/>
                          <a:latin typeface="Times New Roman" panose="02020603050405020304" pitchFamily="18" charset="0"/>
                          <a:cs typeface="Times New Roman" panose="02020603050405020304" pitchFamily="18" charset="0"/>
                        </a:rPr>
                        <a:t>процесі</a:t>
                      </a:r>
                      <a:endParaRPr lang="ru-RU"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2,833</a:t>
                      </a:r>
                      <a:endParaRPr lang="uk-UA" sz="1800" b="0" i="0" u="none" strike="noStrike" dirty="0">
                        <a:solidFill>
                          <a:srgbClr val="000000"/>
                        </a:solidFill>
                        <a:effectLst/>
                        <a:latin typeface="Times New Roman" panose="02020603050405020304" pitchFamily="18" charset="0"/>
                        <a:cs typeface="Times New Roman" panose="02020603050405020304" pitchFamily="18" charset="0"/>
                      </a:endParaRPr>
                    </a:p>
                    <a:p>
                      <a:pPr algn="ctr" rtl="0" fontAlgn="ctr"/>
                      <a:r>
                        <a:rPr lang="uk-UA" sz="1800" b="0" i="0" u="none" strike="noStrike" dirty="0">
                          <a:solidFill>
                            <a:srgbClr val="FF0000"/>
                          </a:solidFill>
                          <a:effectLst/>
                          <a:latin typeface="Times New Roman" panose="02020603050405020304" pitchFamily="18" charset="0"/>
                          <a:cs typeface="Times New Roman" panose="02020603050405020304" pitchFamily="18" charset="0"/>
                        </a:rPr>
                        <a:t>(було 3.5)</a:t>
                      </a:r>
                      <a:endParaRPr lang="ru-UA" sz="1800" b="0" i="0" u="none" strike="noStrike" dirty="0">
                        <a:solidFill>
                          <a:srgbClr val="FF0000"/>
                        </a:solidFill>
                        <a:effectLst/>
                        <a:latin typeface="Times New Roman" panose="02020603050405020304" pitchFamily="18" charset="0"/>
                        <a:cs typeface="Times New Roman" panose="02020603050405020304" pitchFamily="18" charset="0"/>
                      </a:endParaRP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008000"/>
                    </a:solidFill>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l" rtl="0" fontAlgn="t"/>
                      <a:r>
                        <a:rPr lang="ru-UA" sz="1800" b="0" i="0" u="none" strike="noStrike" dirty="0">
                          <a:solidFill>
                            <a:srgbClr val="000000"/>
                          </a:solidFill>
                          <a:effectLst/>
                          <a:latin typeface="Times New Roman" panose="02020603050405020304" pitchFamily="18" charset="0"/>
                          <a:cs typeface="Times New Roman" panose="02020603050405020304" pitchFamily="18" charset="0"/>
                        </a:rPr>
                        <a:t> </a:t>
                      </a:r>
                    </a:p>
                  </a:txBody>
                  <a:tcPr marL="3904" marR="3904" marT="3904"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03159962"/>
                  </a:ext>
                </a:extLst>
              </a:tr>
            </a:tbl>
          </a:graphicData>
        </a:graphic>
      </p:graphicFrame>
    </p:spTree>
    <p:extLst>
      <p:ext uri="{BB962C8B-B14F-4D97-AF65-F5344CB8AC3E}">
        <p14:creationId xmlns:p14="http://schemas.microsoft.com/office/powerpoint/2010/main" val="2556282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A88F9B6C-25BF-4568-8923-C12F8A6C050F}"/>
              </a:ext>
            </a:extLst>
          </p:cNvPr>
          <p:cNvSpPr>
            <a:spLocks noGrp="1"/>
          </p:cNvSpPr>
          <p:nvPr>
            <p:ph type="title"/>
          </p:nvPr>
        </p:nvSpPr>
        <p:spPr/>
        <p:txBody>
          <a:bodyPr/>
          <a:lstStyle/>
          <a:p>
            <a:endParaRPr lang="ru-UA" dirty="0"/>
          </a:p>
        </p:txBody>
      </p:sp>
      <p:sp>
        <p:nvSpPr>
          <p:cNvPr id="3" name="Объект 2">
            <a:extLst>
              <a:ext uri="{FF2B5EF4-FFF2-40B4-BE49-F238E27FC236}">
                <a16:creationId xmlns:a16="http://schemas.microsoft.com/office/drawing/2014/main" id="{B03188BB-F3E1-4B58-981A-2499CBDEF886}"/>
              </a:ext>
            </a:extLst>
          </p:cNvPr>
          <p:cNvSpPr>
            <a:spLocks noGrp="1"/>
          </p:cNvSpPr>
          <p:nvPr>
            <p:ph idx="1"/>
          </p:nvPr>
        </p:nvSpPr>
        <p:spPr/>
        <p:txBody>
          <a:bodyPr/>
          <a:lstStyle/>
          <a:p>
            <a:pPr marL="0" indent="0">
              <a:buNone/>
            </a:pPr>
            <a:endParaRPr lang="ru-UA" dirty="0"/>
          </a:p>
        </p:txBody>
      </p:sp>
      <p:sp>
        <p:nvSpPr>
          <p:cNvPr id="4" name="TextBox 3">
            <a:extLst>
              <a:ext uri="{FF2B5EF4-FFF2-40B4-BE49-F238E27FC236}">
                <a16:creationId xmlns:a16="http://schemas.microsoft.com/office/drawing/2014/main" id="{E4889ED7-350F-4B23-8538-2AB90A4ABD86}"/>
              </a:ext>
            </a:extLst>
          </p:cNvPr>
          <p:cNvSpPr txBox="1"/>
          <p:nvPr/>
        </p:nvSpPr>
        <p:spPr>
          <a:xfrm>
            <a:off x="283779" y="201937"/>
            <a:ext cx="12265573" cy="1200329"/>
          </a:xfrm>
          <a:prstGeom prst="rect">
            <a:avLst/>
          </a:prstGeom>
          <a:noFill/>
        </p:spPr>
        <p:txBody>
          <a:bodyPr wrap="square" rtlCol="0">
            <a:spAutoFit/>
          </a:bodyPr>
          <a:lstStyle/>
          <a:p>
            <a:pPr algn="ctr"/>
            <a:r>
              <a:rPr lang="uk-UA" sz="3600" dirty="0">
                <a:solidFill>
                  <a:srgbClr val="FF0000"/>
                </a:solidFill>
                <a:latin typeface="Times New Roman" panose="02020603050405020304" pitchFamily="18" charset="0"/>
                <a:cs typeface="Times New Roman" panose="02020603050405020304" pitchFamily="18" charset="0"/>
              </a:rPr>
              <a:t>Критерій 3.1.1.</a:t>
            </a:r>
            <a:r>
              <a:rPr lang="ru-RU" sz="3600" b="0" i="0" u="none" strike="noStrike" dirty="0">
                <a:solidFill>
                  <a:srgbClr val="000000"/>
                </a:solidFill>
                <a:effectLst/>
                <a:latin typeface="Times New Roman" panose="02020603050405020304" pitchFamily="18" charset="0"/>
                <a:cs typeface="Times New Roman" panose="02020603050405020304" pitchFamily="18" charset="0"/>
              </a:rPr>
              <a:t> </a:t>
            </a:r>
            <a:r>
              <a:rPr lang="ru-RU" sz="36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36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6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36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600" b="0" i="0" u="none" strike="noStrike" dirty="0" err="1">
                <a:solidFill>
                  <a:srgbClr val="FF0000"/>
                </a:solidFill>
                <a:effectLst/>
                <a:latin typeface="Times New Roman" panose="02020603050405020304" pitchFamily="18" charset="0"/>
                <a:cs typeface="Times New Roman" panose="02020603050405020304" pitchFamily="18" charset="0"/>
              </a:rPr>
              <a:t>планують</a:t>
            </a:r>
            <a:r>
              <a:rPr lang="ru-RU" sz="3600" b="0" i="0" u="none" strike="noStrike" dirty="0">
                <a:solidFill>
                  <a:srgbClr val="FF0000"/>
                </a:solidFill>
                <a:effectLst/>
                <a:latin typeface="Times New Roman" panose="02020603050405020304" pitchFamily="18" charset="0"/>
                <a:cs typeface="Times New Roman" panose="02020603050405020304" pitchFamily="18" charset="0"/>
              </a:rPr>
              <a:t> свою </a:t>
            </a:r>
            <a:r>
              <a:rPr lang="ru-RU" sz="3600" b="0" i="0" u="none" strike="noStrike" dirty="0" err="1">
                <a:solidFill>
                  <a:srgbClr val="FF0000"/>
                </a:solidFill>
                <a:effectLst/>
                <a:latin typeface="Times New Roman" panose="02020603050405020304" pitchFamily="18" charset="0"/>
                <a:cs typeface="Times New Roman" panose="02020603050405020304" pitchFamily="18" charset="0"/>
              </a:rPr>
              <a:t>діяльність</a:t>
            </a:r>
            <a:r>
              <a:rPr lang="ru-RU" sz="36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600" b="0" i="0" u="none" strike="noStrike" dirty="0" err="1">
                <a:solidFill>
                  <a:srgbClr val="FF0000"/>
                </a:solidFill>
                <a:effectLst/>
                <a:latin typeface="Times New Roman" panose="02020603050405020304" pitchFamily="18" charset="0"/>
                <a:cs typeface="Times New Roman" panose="02020603050405020304" pitchFamily="18" charset="0"/>
              </a:rPr>
              <a:t>аналізують</a:t>
            </a:r>
            <a:r>
              <a:rPr lang="ru-RU" sz="36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600" b="0" i="0" u="none" strike="noStrike" dirty="0" err="1">
                <a:solidFill>
                  <a:srgbClr val="FF0000"/>
                </a:solidFill>
                <a:effectLst/>
                <a:latin typeface="Times New Roman" panose="02020603050405020304" pitchFamily="18" charset="0"/>
                <a:cs typeface="Times New Roman" panose="02020603050405020304" pitchFamily="18" charset="0"/>
              </a:rPr>
              <a:t>її</a:t>
            </a:r>
            <a:r>
              <a:rPr lang="ru-RU" sz="36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3600" b="0" i="0" u="none" strike="noStrike" dirty="0" err="1">
                <a:solidFill>
                  <a:srgbClr val="FF0000"/>
                </a:solidFill>
                <a:effectLst/>
                <a:latin typeface="Times New Roman" panose="02020603050405020304" pitchFamily="18" charset="0"/>
                <a:cs typeface="Times New Roman" panose="02020603050405020304" pitchFamily="18" charset="0"/>
              </a:rPr>
              <a:t>результативність</a:t>
            </a:r>
            <a:endParaRPr lang="ru-UA" sz="3600" dirty="0">
              <a:solidFill>
                <a:srgbClr val="FF0000"/>
              </a:solidFill>
              <a:latin typeface="Times New Roman" panose="02020603050405020304" pitchFamily="18" charset="0"/>
              <a:cs typeface="Times New Roman" panose="02020603050405020304" pitchFamily="18" charset="0"/>
            </a:endParaRPr>
          </a:p>
        </p:txBody>
      </p:sp>
      <p:pic>
        <p:nvPicPr>
          <p:cNvPr id="5" name="Picture 1">
            <a:extLst>
              <a:ext uri="{FF2B5EF4-FFF2-40B4-BE49-F238E27FC236}">
                <a16:creationId xmlns:a16="http://schemas.microsoft.com/office/drawing/2014/main" id="{00000000-0008-0000-0000-000001040000}"/>
              </a:ext>
            </a:extLst>
          </p:cNvPr>
          <p:cNvPicPr>
            <a:picLocks noChangeAspect="1" noChangeArrowheads="1"/>
          </p:cNvPicPr>
          <p:nvPr/>
        </p:nvPicPr>
        <p:blipFill>
          <a:blip r:embed="rId2" cstate="print"/>
          <a:srcRect/>
          <a:stretch>
            <a:fillRect/>
          </a:stretch>
        </p:blipFill>
        <p:spPr>
          <a:xfrm>
            <a:off x="0" y="1850834"/>
            <a:ext cx="6936900" cy="4880472"/>
          </a:xfrm>
          <a:prstGeom prst="rect">
            <a:avLst/>
          </a:prstGeom>
          <a:noFill/>
        </p:spPr>
      </p:pic>
      <p:sp>
        <p:nvSpPr>
          <p:cNvPr id="6" name="TextBox 5">
            <a:extLst>
              <a:ext uri="{FF2B5EF4-FFF2-40B4-BE49-F238E27FC236}">
                <a16:creationId xmlns:a16="http://schemas.microsoft.com/office/drawing/2014/main" id="{424F683E-42A6-4C5A-8BE7-4146B6F03E48}"/>
              </a:ext>
            </a:extLst>
          </p:cNvPr>
          <p:cNvSpPr txBox="1"/>
          <p:nvPr/>
        </p:nvSpPr>
        <p:spPr>
          <a:xfrm>
            <a:off x="490408" y="1364940"/>
            <a:ext cx="11852314" cy="523220"/>
          </a:xfrm>
          <a:prstGeom prst="rect">
            <a:avLst/>
          </a:prstGeom>
          <a:noFill/>
        </p:spPr>
        <p:txBody>
          <a:bodyPr wrap="square" rtlCol="0">
            <a:spAutoFit/>
          </a:bodyPr>
          <a:lstStyle/>
          <a:p>
            <a:pPr algn="ctr"/>
            <a:r>
              <a:rPr lang="uk-UA" sz="2800" dirty="0">
                <a:latin typeface="Times New Roman" panose="02020603050405020304" pitchFamily="18" charset="0"/>
                <a:cs typeface="Times New Roman" panose="02020603050405020304" pitchFamily="18" charset="0"/>
              </a:rPr>
              <a:t>Результати анкетування педпрацівників</a:t>
            </a:r>
            <a:endParaRPr lang="ru-UA" sz="2800" dirty="0">
              <a:latin typeface="Times New Roman" panose="02020603050405020304" pitchFamily="18" charset="0"/>
              <a:cs typeface="Times New Roman" panose="02020603050405020304" pitchFamily="18" charset="0"/>
            </a:endParaRPr>
          </a:p>
        </p:txBody>
      </p:sp>
      <p:pic>
        <p:nvPicPr>
          <p:cNvPr id="7" name="Picture 2">
            <a:extLst>
              <a:ext uri="{FF2B5EF4-FFF2-40B4-BE49-F238E27FC236}">
                <a16:creationId xmlns:a16="http://schemas.microsoft.com/office/drawing/2014/main" id="{00000000-0008-0000-0000-000002040000}"/>
              </a:ext>
            </a:extLst>
          </p:cNvPr>
          <p:cNvPicPr>
            <a:picLocks noChangeAspect="1" noChangeArrowheads="1"/>
          </p:cNvPicPr>
          <p:nvPr/>
        </p:nvPicPr>
        <p:blipFill>
          <a:blip r:embed="rId3" cstate="print"/>
          <a:srcRect/>
          <a:stretch>
            <a:fillRect/>
          </a:stretch>
        </p:blipFill>
        <p:spPr>
          <a:xfrm>
            <a:off x="6936900" y="2148289"/>
            <a:ext cx="5177440" cy="4709711"/>
          </a:xfrm>
          <a:prstGeom prst="rect">
            <a:avLst/>
          </a:prstGeom>
          <a:noFill/>
        </p:spPr>
      </p:pic>
    </p:spTree>
    <p:extLst>
      <p:ext uri="{BB962C8B-B14F-4D97-AF65-F5344CB8AC3E}">
        <p14:creationId xmlns:p14="http://schemas.microsoft.com/office/powerpoint/2010/main" val="849893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8CA1E8EF-E905-4E69-A53D-0D4BA0C20FC1}"/>
              </a:ext>
            </a:extLst>
          </p:cNvPr>
          <p:cNvSpPr>
            <a:spLocks noGrp="1"/>
          </p:cNvSpPr>
          <p:nvPr>
            <p:ph type="title"/>
          </p:nvPr>
        </p:nvSpPr>
        <p:spPr/>
        <p:txBody>
          <a:bodyPr/>
          <a:lstStyle/>
          <a:p>
            <a:endParaRPr lang="ru-UA"/>
          </a:p>
        </p:txBody>
      </p:sp>
      <p:sp>
        <p:nvSpPr>
          <p:cNvPr id="3" name="Объект 2">
            <a:extLst>
              <a:ext uri="{FF2B5EF4-FFF2-40B4-BE49-F238E27FC236}">
                <a16:creationId xmlns:a16="http://schemas.microsoft.com/office/drawing/2014/main" id="{38B9F900-B752-4ED7-8A61-76C0FE22A065}"/>
              </a:ext>
            </a:extLst>
          </p:cNvPr>
          <p:cNvSpPr>
            <a:spLocks noGrp="1"/>
          </p:cNvSpPr>
          <p:nvPr>
            <p:ph idx="1"/>
          </p:nvPr>
        </p:nvSpPr>
        <p:spPr/>
        <p:txBody>
          <a:bodyPr/>
          <a:lstStyle/>
          <a:p>
            <a:pPr marL="0" indent="0">
              <a:buNone/>
            </a:pPr>
            <a:endParaRPr lang="ru-UA" dirty="0"/>
          </a:p>
        </p:txBody>
      </p:sp>
      <p:pic>
        <p:nvPicPr>
          <p:cNvPr id="4" name="Picture 3">
            <a:extLst>
              <a:ext uri="{FF2B5EF4-FFF2-40B4-BE49-F238E27FC236}">
                <a16:creationId xmlns:a16="http://schemas.microsoft.com/office/drawing/2014/main" id="{00000000-0008-0000-0000-000003040000}"/>
              </a:ext>
            </a:extLst>
          </p:cNvPr>
          <p:cNvPicPr>
            <a:picLocks noChangeAspect="1" noChangeArrowheads="1"/>
          </p:cNvPicPr>
          <p:nvPr/>
        </p:nvPicPr>
        <p:blipFill>
          <a:blip r:embed="rId2" cstate="print"/>
          <a:srcRect/>
          <a:stretch>
            <a:fillRect/>
          </a:stretch>
        </p:blipFill>
        <p:spPr>
          <a:xfrm>
            <a:off x="238699" y="947451"/>
            <a:ext cx="6184135" cy="5772838"/>
          </a:xfrm>
          <a:prstGeom prst="rect">
            <a:avLst/>
          </a:prstGeom>
          <a:noFill/>
        </p:spPr>
      </p:pic>
      <p:pic>
        <p:nvPicPr>
          <p:cNvPr id="5" name="Picture 4">
            <a:extLst>
              <a:ext uri="{FF2B5EF4-FFF2-40B4-BE49-F238E27FC236}">
                <a16:creationId xmlns:a16="http://schemas.microsoft.com/office/drawing/2014/main" id="{00000000-0008-0000-0000-000004040000}"/>
              </a:ext>
            </a:extLst>
          </p:cNvPr>
          <p:cNvPicPr>
            <a:picLocks noChangeAspect="1" noChangeArrowheads="1"/>
          </p:cNvPicPr>
          <p:nvPr/>
        </p:nvPicPr>
        <p:blipFill>
          <a:blip r:embed="rId3" cstate="print"/>
          <a:srcRect/>
          <a:stretch>
            <a:fillRect/>
          </a:stretch>
        </p:blipFill>
        <p:spPr>
          <a:xfrm>
            <a:off x="6422834" y="947451"/>
            <a:ext cx="5673686" cy="5442332"/>
          </a:xfrm>
          <a:prstGeom prst="rect">
            <a:avLst/>
          </a:prstGeom>
          <a:noFill/>
        </p:spPr>
      </p:pic>
      <p:sp>
        <p:nvSpPr>
          <p:cNvPr id="8" name="Стрелка: вверх 7">
            <a:extLst>
              <a:ext uri="{FF2B5EF4-FFF2-40B4-BE49-F238E27FC236}">
                <a16:creationId xmlns:a16="http://schemas.microsoft.com/office/drawing/2014/main" id="{A5EF295A-93F3-47AD-BF9C-15F74C733E94}"/>
              </a:ext>
            </a:extLst>
          </p:cNvPr>
          <p:cNvSpPr/>
          <p:nvPr/>
        </p:nvSpPr>
        <p:spPr>
          <a:xfrm>
            <a:off x="2445744" y="1773716"/>
            <a:ext cx="242371" cy="506776"/>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9" name="Стрелка: вниз 8">
            <a:extLst>
              <a:ext uri="{FF2B5EF4-FFF2-40B4-BE49-F238E27FC236}">
                <a16:creationId xmlns:a16="http://schemas.microsoft.com/office/drawing/2014/main" id="{6DF97300-1DA4-44CF-8522-3D9FCC536929}"/>
              </a:ext>
            </a:extLst>
          </p:cNvPr>
          <p:cNvSpPr/>
          <p:nvPr/>
        </p:nvSpPr>
        <p:spPr>
          <a:xfrm>
            <a:off x="1509311" y="3609401"/>
            <a:ext cx="319489" cy="4489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pic>
        <p:nvPicPr>
          <p:cNvPr id="10" name="Рисунок 9">
            <a:extLst>
              <a:ext uri="{FF2B5EF4-FFF2-40B4-BE49-F238E27FC236}">
                <a16:creationId xmlns:a16="http://schemas.microsoft.com/office/drawing/2014/main" id="{CDF2B1DA-FFD3-4B86-873B-396BCC5E9587}"/>
              </a:ext>
            </a:extLst>
          </p:cNvPr>
          <p:cNvPicPr>
            <a:picLocks noChangeAspect="1"/>
          </p:cNvPicPr>
          <p:nvPr/>
        </p:nvPicPr>
        <p:blipFill>
          <a:blip r:embed="rId4"/>
          <a:stretch>
            <a:fillRect/>
          </a:stretch>
        </p:blipFill>
        <p:spPr>
          <a:xfrm>
            <a:off x="8349439" y="2280492"/>
            <a:ext cx="280440" cy="524301"/>
          </a:xfrm>
          <a:prstGeom prst="rect">
            <a:avLst/>
          </a:prstGeom>
        </p:spPr>
      </p:pic>
      <p:sp>
        <p:nvSpPr>
          <p:cNvPr id="11" name="Стрелка: вниз 10">
            <a:extLst>
              <a:ext uri="{FF2B5EF4-FFF2-40B4-BE49-F238E27FC236}">
                <a16:creationId xmlns:a16="http://schemas.microsoft.com/office/drawing/2014/main" id="{E1EDC676-6EC2-4EF5-8EE0-D80B0AA16653}"/>
              </a:ext>
            </a:extLst>
          </p:cNvPr>
          <p:cNvSpPr/>
          <p:nvPr/>
        </p:nvSpPr>
        <p:spPr>
          <a:xfrm>
            <a:off x="7066647" y="3609400"/>
            <a:ext cx="319489" cy="4489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pic>
        <p:nvPicPr>
          <p:cNvPr id="12" name="Рисунок 11">
            <a:extLst>
              <a:ext uri="{FF2B5EF4-FFF2-40B4-BE49-F238E27FC236}">
                <a16:creationId xmlns:a16="http://schemas.microsoft.com/office/drawing/2014/main" id="{70DDAAB0-171F-42A1-B775-599B33C5F74F}"/>
              </a:ext>
            </a:extLst>
          </p:cNvPr>
          <p:cNvPicPr>
            <a:picLocks noChangeAspect="1"/>
          </p:cNvPicPr>
          <p:nvPr/>
        </p:nvPicPr>
        <p:blipFill>
          <a:blip r:embed="rId4"/>
          <a:stretch>
            <a:fillRect/>
          </a:stretch>
        </p:blipFill>
        <p:spPr>
          <a:xfrm>
            <a:off x="7708624" y="4327793"/>
            <a:ext cx="280440" cy="524301"/>
          </a:xfrm>
          <a:prstGeom prst="rect">
            <a:avLst/>
          </a:prstGeom>
        </p:spPr>
      </p:pic>
      <p:sp>
        <p:nvSpPr>
          <p:cNvPr id="13" name="Стрелка: вниз 12">
            <a:extLst>
              <a:ext uri="{FF2B5EF4-FFF2-40B4-BE49-F238E27FC236}">
                <a16:creationId xmlns:a16="http://schemas.microsoft.com/office/drawing/2014/main" id="{04915DA2-CFCB-4746-B009-D9A220E7ACD0}"/>
              </a:ext>
            </a:extLst>
          </p:cNvPr>
          <p:cNvSpPr/>
          <p:nvPr/>
        </p:nvSpPr>
        <p:spPr>
          <a:xfrm>
            <a:off x="7379954" y="4403157"/>
            <a:ext cx="319489" cy="4489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sp>
        <p:nvSpPr>
          <p:cNvPr id="14" name="Стрелка: вниз 13">
            <a:extLst>
              <a:ext uri="{FF2B5EF4-FFF2-40B4-BE49-F238E27FC236}">
                <a16:creationId xmlns:a16="http://schemas.microsoft.com/office/drawing/2014/main" id="{EB49F158-6135-4726-8279-E5E098F08BE6}"/>
              </a:ext>
            </a:extLst>
          </p:cNvPr>
          <p:cNvSpPr/>
          <p:nvPr/>
        </p:nvSpPr>
        <p:spPr>
          <a:xfrm>
            <a:off x="8860071" y="3524480"/>
            <a:ext cx="319489" cy="4489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UA"/>
          </a:p>
        </p:txBody>
      </p:sp>
      <p:pic>
        <p:nvPicPr>
          <p:cNvPr id="16" name="Рисунок 15">
            <a:extLst>
              <a:ext uri="{FF2B5EF4-FFF2-40B4-BE49-F238E27FC236}">
                <a16:creationId xmlns:a16="http://schemas.microsoft.com/office/drawing/2014/main" id="{AF3DF581-A8B9-4E90-AE8E-CE17F3351227}"/>
              </a:ext>
            </a:extLst>
          </p:cNvPr>
          <p:cNvPicPr>
            <a:picLocks noChangeAspect="1"/>
          </p:cNvPicPr>
          <p:nvPr/>
        </p:nvPicPr>
        <p:blipFill>
          <a:blip r:embed="rId4"/>
          <a:stretch>
            <a:fillRect/>
          </a:stretch>
        </p:blipFill>
        <p:spPr>
          <a:xfrm>
            <a:off x="8579631" y="3973417"/>
            <a:ext cx="280440" cy="524301"/>
          </a:xfrm>
          <a:prstGeom prst="rect">
            <a:avLst/>
          </a:prstGeom>
        </p:spPr>
      </p:pic>
    </p:spTree>
    <p:extLst>
      <p:ext uri="{BB962C8B-B14F-4D97-AF65-F5344CB8AC3E}">
        <p14:creationId xmlns:p14="http://schemas.microsoft.com/office/powerpoint/2010/main" val="1587018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a:extLst>
              <a:ext uri="{FF2B5EF4-FFF2-40B4-BE49-F238E27FC236}">
                <a16:creationId xmlns:a16="http://schemas.microsoft.com/office/drawing/2014/main" id="{620052C5-D8AE-4102-A40D-5CCC8C0067F7}"/>
              </a:ext>
            </a:extLst>
          </p:cNvPr>
          <p:cNvSpPr>
            <a:spLocks noGrp="1"/>
          </p:cNvSpPr>
          <p:nvPr>
            <p:ph type="title"/>
          </p:nvPr>
        </p:nvSpPr>
        <p:spPr/>
        <p:txBody>
          <a:bodyPr/>
          <a:lstStyle/>
          <a:p>
            <a:endParaRPr lang="ru-UA" dirty="0"/>
          </a:p>
        </p:txBody>
      </p:sp>
      <p:graphicFrame>
        <p:nvGraphicFramePr>
          <p:cNvPr id="5" name="Объект 4">
            <a:extLst>
              <a:ext uri="{FF2B5EF4-FFF2-40B4-BE49-F238E27FC236}">
                <a16:creationId xmlns:a16="http://schemas.microsoft.com/office/drawing/2014/main" id="{0EE01176-3BC3-4259-8F48-168E6A51D31D}"/>
              </a:ext>
            </a:extLst>
          </p:cNvPr>
          <p:cNvGraphicFramePr>
            <a:graphicFrameLocks noGrp="1"/>
          </p:cNvGraphicFramePr>
          <p:nvPr>
            <p:ph idx="1"/>
          </p:nvPr>
        </p:nvGraphicFramePr>
        <p:xfrm>
          <a:off x="0" y="0"/>
          <a:ext cx="0" cy="0"/>
        </p:xfrm>
        <a:graphic>
          <a:graphicData uri="http://schemas.openxmlformats.org/drawingml/2006/table">
            <a:tbl>
              <a:tblPr/>
              <a:tblGrid>
                <a:gridCol w="25400">
                  <a:extLst>
                    <a:ext uri="{9D8B030D-6E8A-4147-A177-3AD203B41FA5}">
                      <a16:colId xmlns:a16="http://schemas.microsoft.com/office/drawing/2014/main" val="2965399012"/>
                    </a:ext>
                  </a:extLst>
                </a:gridCol>
                <a:gridCol w="25400">
                  <a:extLst>
                    <a:ext uri="{9D8B030D-6E8A-4147-A177-3AD203B41FA5}">
                      <a16:colId xmlns:a16="http://schemas.microsoft.com/office/drawing/2014/main" val="1437421064"/>
                    </a:ext>
                  </a:extLst>
                </a:gridCol>
                <a:gridCol w="25400">
                  <a:extLst>
                    <a:ext uri="{9D8B030D-6E8A-4147-A177-3AD203B41FA5}">
                      <a16:colId xmlns:a16="http://schemas.microsoft.com/office/drawing/2014/main" val="3518615863"/>
                    </a:ext>
                  </a:extLst>
                </a:gridCol>
              </a:tblGrid>
              <a:tr h="0">
                <a:tc gridSpan="3">
                  <a:txBody>
                    <a:bodyPr/>
                    <a:lstStyle/>
                    <a:p>
                      <a:pPr algn="ctr" rtl="0" fontAlgn="ctr"/>
                      <a:r>
                        <a:rPr lang="ru-RU" sz="100" b="1" i="0" u="none" strike="noStrike">
                          <a:solidFill>
                            <a:srgbClr val="FFFFFF"/>
                          </a:solidFill>
                          <a:effectLst/>
                          <a:latin typeface="Arial" panose="020B0604020202020204" pitchFamily="34" charset="0"/>
                        </a:rPr>
                        <a:t>Під час уроку застосовувалися окремі елементи освітніх технології, спрямовані на оволодіння учнями компетентностями</a:t>
                      </a: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3860779195"/>
                  </a:ext>
                </a:extLst>
              </a:tr>
              <a:tr h="0">
                <a:tc>
                  <a:txBody>
                    <a:bodyPr/>
                    <a:lstStyle/>
                    <a:p>
                      <a:pPr algn="l" rtl="0" fontAlgn="ctr"/>
                      <a:r>
                        <a:rPr lang="ru-RU" sz="100" b="0" i="0" u="none" strike="noStrike">
                          <a:solidFill>
                            <a:srgbClr val="FFFFFF"/>
                          </a:solidFill>
                          <a:effectLst/>
                          <a:latin typeface="Tahoma" panose="020B0604030504040204" pitchFamily="34" charset="0"/>
                        </a:rPr>
                        <a:t>Питання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00" b="0" i="0" u="none" strike="noStrike">
                          <a:solidFill>
                            <a:srgbClr val="000000"/>
                          </a:solidFill>
                          <a:effectLst/>
                          <a:latin typeface="Tahoma" panose="020B0604030504040204" pitchFamily="34" charset="0"/>
                        </a:rPr>
                        <a:t>ні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00" b="0" i="0" u="none" strike="noStrike">
                          <a:solidFill>
                            <a:srgbClr val="000000"/>
                          </a:solidFill>
                          <a:effectLst/>
                          <a:latin typeface="Tahoma" panose="020B0604030504040204" pitchFamily="34" charset="0"/>
                        </a:rPr>
                        <a:t>так</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187445487"/>
                  </a:ext>
                </a:extLst>
              </a:tr>
              <a:tr h="0">
                <a:tc>
                  <a:txBody>
                    <a:bodyPr/>
                    <a:lstStyle/>
                    <a:p>
                      <a:pPr algn="l" rtl="0" fontAlgn="ctr"/>
                      <a:r>
                        <a:rPr lang="ru-RU" sz="100" b="0" i="0" u="none" strike="noStrike">
                          <a:solidFill>
                            <a:srgbClr val="FFFFFF"/>
                          </a:solidFill>
                          <a:effectLst/>
                          <a:latin typeface="Tahoma" panose="020B0604030504040204" pitchFamily="34" charset="0"/>
                        </a:rPr>
                        <a:t>3.1. особистісно-орієнтованого навчання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17%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83%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725020268"/>
                  </a:ext>
                </a:extLst>
              </a:tr>
              <a:tr h="0">
                <a:tc>
                  <a:txBody>
                    <a:bodyPr/>
                    <a:lstStyle/>
                    <a:p>
                      <a:pPr algn="l" rtl="0" fontAlgn="ctr"/>
                      <a:r>
                        <a:rPr lang="ru-RU" sz="100" b="0" i="0" u="none" strike="noStrike">
                          <a:solidFill>
                            <a:srgbClr val="FFFFFF"/>
                          </a:solidFill>
                          <a:effectLst/>
                          <a:latin typeface="Tahoma" panose="020B0604030504040204" pitchFamily="34" charset="0"/>
                        </a:rPr>
                        <a:t>3.10. проєктні технології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68%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32%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864275476"/>
                  </a:ext>
                </a:extLst>
              </a:tr>
              <a:tr h="0">
                <a:tc>
                  <a:txBody>
                    <a:bodyPr/>
                    <a:lstStyle/>
                    <a:p>
                      <a:pPr algn="l" rtl="0" fontAlgn="ctr"/>
                      <a:r>
                        <a:rPr lang="ru-RU" sz="100" b="0" i="0" u="none" strike="noStrike">
                          <a:solidFill>
                            <a:srgbClr val="FFFFFF"/>
                          </a:solidFill>
                          <a:effectLst/>
                          <a:latin typeface="Tahoma" panose="020B0604030504040204" pitchFamily="34" charset="0"/>
                        </a:rPr>
                        <a:t>3.11. ігрові технології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30%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70%</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134599418"/>
                  </a:ext>
                </a:extLst>
              </a:tr>
              <a:tr h="0">
                <a:tc>
                  <a:txBody>
                    <a:bodyPr/>
                    <a:lstStyle/>
                    <a:p>
                      <a:pPr algn="l" rtl="0" fontAlgn="ctr"/>
                      <a:r>
                        <a:rPr lang="ru-RU" sz="100" b="0" i="0" u="none" strike="noStrike">
                          <a:solidFill>
                            <a:srgbClr val="FFFFFF"/>
                          </a:solidFill>
                          <a:effectLst/>
                          <a:latin typeface="Tahoma" panose="020B0604030504040204" pitchFamily="34" charset="0"/>
                        </a:rPr>
                        <a:t>3.12. проблемне навчання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38%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62%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680756280"/>
                  </a:ext>
                </a:extLst>
              </a:tr>
              <a:tr h="0">
                <a:tc>
                  <a:txBody>
                    <a:bodyPr/>
                    <a:lstStyle/>
                    <a:p>
                      <a:pPr algn="l" rtl="0" fontAlgn="ctr"/>
                      <a:r>
                        <a:rPr lang="ru-RU" sz="100" b="0" i="0" u="none" strike="noStrike">
                          <a:solidFill>
                            <a:srgbClr val="FFFFFF"/>
                          </a:solidFill>
                          <a:effectLst/>
                          <a:latin typeface="Tahoma" panose="020B0604030504040204" pitchFamily="34" charset="0"/>
                        </a:rPr>
                        <a:t>3.13. авторські технології відомих майстрів педагогічної праці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97%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934197314"/>
                  </a:ext>
                </a:extLst>
              </a:tr>
              <a:tr h="0">
                <a:tc>
                  <a:txBody>
                    <a:bodyPr/>
                    <a:lstStyle/>
                    <a:p>
                      <a:pPr algn="l" rtl="0" fontAlgn="ctr"/>
                      <a:r>
                        <a:rPr lang="en-US" sz="100" b="0" i="0" u="none" strike="noStrike">
                          <a:solidFill>
                            <a:srgbClr val="FFFFFF"/>
                          </a:solidFill>
                          <a:effectLst/>
                          <a:latin typeface="Tahoma" panose="020B0604030504040204" pitchFamily="34" charset="0"/>
                        </a:rPr>
                        <a:t>3.14. STEM </a:t>
                      </a:r>
                      <a:r>
                        <a:rPr lang="ru-RU" sz="100" b="0" i="0" u="none" strike="noStrike">
                          <a:solidFill>
                            <a:srgbClr val="FFFFFF"/>
                          </a:solidFill>
                          <a:effectLst/>
                          <a:latin typeface="Tahoma" panose="020B0604030504040204" pitchFamily="34" charset="0"/>
                        </a:rPr>
                        <a:t>технології, робототехніка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98%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068826037"/>
                  </a:ext>
                </a:extLst>
              </a:tr>
              <a:tr h="0">
                <a:tc>
                  <a:txBody>
                    <a:bodyPr/>
                    <a:lstStyle/>
                    <a:p>
                      <a:pPr algn="l" rtl="0" fontAlgn="ctr"/>
                      <a:r>
                        <a:rPr lang="ru-RU" sz="100" b="0" i="0" u="none" strike="noStrike">
                          <a:solidFill>
                            <a:srgbClr val="FFFFFF"/>
                          </a:solidFill>
                          <a:effectLst/>
                          <a:latin typeface="Tahoma" panose="020B0604030504040204" pitchFamily="34" charset="0"/>
                        </a:rPr>
                        <a:t>3.2. інформаційно-комунікаційні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14%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86%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76209277"/>
                  </a:ext>
                </a:extLst>
              </a:tr>
              <a:tr h="0">
                <a:tc>
                  <a:txBody>
                    <a:bodyPr/>
                    <a:lstStyle/>
                    <a:p>
                      <a:pPr algn="l" rtl="0" fontAlgn="ctr"/>
                      <a:r>
                        <a:rPr lang="ru-RU" sz="100" b="0" i="0" u="none" strike="noStrike">
                          <a:solidFill>
                            <a:srgbClr val="FFFFFF"/>
                          </a:solidFill>
                          <a:effectLst/>
                          <a:latin typeface="Tahoma" panose="020B0604030504040204" pitchFamily="34" charset="0"/>
                        </a:rPr>
                        <a:t>3.3. педагогіки співробітництва</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57050675"/>
                  </a:ext>
                </a:extLst>
              </a:tr>
              <a:tr h="0">
                <a:tc>
                  <a:txBody>
                    <a:bodyPr/>
                    <a:lstStyle/>
                    <a:p>
                      <a:pPr algn="l" rtl="0" fontAlgn="ctr"/>
                      <a:r>
                        <a:rPr lang="ru-RU" sz="100" b="0" i="0" u="none" strike="noStrike">
                          <a:solidFill>
                            <a:srgbClr val="FFFFFF"/>
                          </a:solidFill>
                          <a:effectLst/>
                          <a:latin typeface="Tahoma" panose="020B0604030504040204" pitchFamily="34" charset="0"/>
                        </a:rPr>
                        <a:t>3.4. гуманної педагогіки</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33%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67%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004511777"/>
                  </a:ext>
                </a:extLst>
              </a:tr>
              <a:tr h="0">
                <a:tc>
                  <a:txBody>
                    <a:bodyPr/>
                    <a:lstStyle/>
                    <a:p>
                      <a:pPr algn="l" rtl="0" fontAlgn="ctr"/>
                      <a:r>
                        <a:rPr lang="ru-RU" sz="100" b="0" i="0" u="none" strike="noStrike">
                          <a:solidFill>
                            <a:srgbClr val="FFFFFF"/>
                          </a:solidFill>
                          <a:effectLst/>
                          <a:latin typeface="Tahoma" panose="020B0604030504040204" pitchFamily="34" charset="0"/>
                        </a:rPr>
                        <a:t>3.5. розвивального навчання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12%</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88%</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397312630"/>
                  </a:ext>
                </a:extLst>
              </a:tr>
              <a:tr h="0">
                <a:tc>
                  <a:txBody>
                    <a:bodyPr/>
                    <a:lstStyle/>
                    <a:p>
                      <a:pPr algn="l" rtl="0" fontAlgn="ctr"/>
                      <a:r>
                        <a:rPr lang="ru-RU" sz="100" b="0" i="0" u="none" strike="noStrike">
                          <a:solidFill>
                            <a:srgbClr val="FFFFFF"/>
                          </a:solidFill>
                          <a:effectLst/>
                          <a:latin typeface="Tahoma" panose="020B0604030504040204" pitchFamily="34" charset="0"/>
                        </a:rPr>
                        <a:t>3.6. інтегроване навчання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59%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648314024"/>
                  </a:ext>
                </a:extLst>
              </a:tr>
              <a:tr h="0">
                <a:tc>
                  <a:txBody>
                    <a:bodyPr/>
                    <a:lstStyle/>
                    <a:p>
                      <a:pPr algn="l" rtl="0" fontAlgn="ctr"/>
                      <a:r>
                        <a:rPr lang="ru-RU" sz="100" b="0" i="0" u="none" strike="noStrike">
                          <a:solidFill>
                            <a:srgbClr val="FFFFFF"/>
                          </a:solidFill>
                          <a:effectLst/>
                          <a:latin typeface="Tahoma" panose="020B0604030504040204" pitchFamily="34" charset="0"/>
                        </a:rPr>
                        <a:t>3.7. рівневої диференціації</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47%</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53%</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315162185"/>
                  </a:ext>
                </a:extLst>
              </a:tr>
              <a:tr h="0">
                <a:tc>
                  <a:txBody>
                    <a:bodyPr/>
                    <a:lstStyle/>
                    <a:p>
                      <a:pPr algn="l" rtl="0" fontAlgn="ctr"/>
                      <a:r>
                        <a:rPr lang="ru-RU" sz="100" b="0" i="0" u="none" strike="noStrike">
                          <a:solidFill>
                            <a:srgbClr val="FFFFFF"/>
                          </a:solidFill>
                          <a:effectLst/>
                          <a:latin typeface="Tahoma" panose="020B0604030504040204" pitchFamily="34" charset="0"/>
                        </a:rPr>
                        <a:t>3.8. інтерактивного навчання, парно-групові</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26%</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a:solidFill>
                            <a:srgbClr val="000000"/>
                          </a:solidFill>
                          <a:effectLst/>
                          <a:latin typeface="Tahoma" panose="020B0604030504040204" pitchFamily="34" charset="0"/>
                        </a:rPr>
                        <a:t>74%</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746032978"/>
                  </a:ext>
                </a:extLst>
              </a:tr>
              <a:tr h="0">
                <a:tc>
                  <a:txBody>
                    <a:bodyPr/>
                    <a:lstStyle/>
                    <a:p>
                      <a:pPr algn="l" rtl="0" fontAlgn="ctr"/>
                      <a:r>
                        <a:rPr lang="ru-RU" sz="100" b="0" i="0" u="none" strike="noStrike">
                          <a:solidFill>
                            <a:srgbClr val="FFFFFF"/>
                          </a:solidFill>
                          <a:effectLst/>
                          <a:latin typeface="Tahoma" panose="020B0604030504040204" pitchFamily="34" charset="0"/>
                        </a:rPr>
                        <a:t>3.9. розвитку критичного мислення</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00" b="0" i="0" u="none" strike="noStrike">
                          <a:solidFill>
                            <a:srgbClr val="000000"/>
                          </a:solidFill>
                          <a:effectLst/>
                          <a:latin typeface="Tahoma" panose="020B0604030504040204" pitchFamily="34" charset="0"/>
                        </a:rPr>
                        <a:t>21%</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00" b="0" i="0" u="none" strike="noStrike" dirty="0">
                          <a:solidFill>
                            <a:srgbClr val="000000"/>
                          </a:solidFill>
                          <a:effectLst/>
                          <a:latin typeface="Tahoma" panose="020B0604030504040204" pitchFamily="34" charset="0"/>
                        </a:rPr>
                        <a:t>79%</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052559854"/>
                  </a:ext>
                </a:extLst>
              </a:tr>
            </a:tbl>
          </a:graphicData>
        </a:graphic>
      </p:graphicFrame>
      <p:sp>
        <p:nvSpPr>
          <p:cNvPr id="4" name="TextBox 3">
            <a:extLst>
              <a:ext uri="{FF2B5EF4-FFF2-40B4-BE49-F238E27FC236}">
                <a16:creationId xmlns:a16="http://schemas.microsoft.com/office/drawing/2014/main" id="{55E2A448-CEE2-4432-A53A-F3A2A2803591}"/>
              </a:ext>
            </a:extLst>
          </p:cNvPr>
          <p:cNvSpPr txBox="1"/>
          <p:nvPr/>
        </p:nvSpPr>
        <p:spPr>
          <a:xfrm>
            <a:off x="-84083" y="0"/>
            <a:ext cx="12843642" cy="1138773"/>
          </a:xfrm>
          <a:prstGeom prst="rect">
            <a:avLst/>
          </a:prstGeom>
          <a:noFill/>
        </p:spPr>
        <p:txBody>
          <a:bodyPr wrap="square" rtlCol="0">
            <a:spAutoFit/>
          </a:bodyPr>
          <a:lstStyle/>
          <a:p>
            <a:pPr algn="ctr"/>
            <a:r>
              <a:rPr lang="uk-UA" sz="2400" b="1" dirty="0">
                <a:solidFill>
                  <a:srgbClr val="FF0000"/>
                </a:solidFill>
                <a:latin typeface="Times New Roman" panose="02020603050405020304" pitchFamily="18" charset="0"/>
                <a:cs typeface="Times New Roman" panose="02020603050405020304" pitchFamily="18" charset="0"/>
              </a:rPr>
              <a:t>Критерій 3.1.2.</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Педагогічні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працівники</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застосовують</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освітні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технології</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спрямовані</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на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формування</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в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учнів</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ключових</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компетентностей та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умінь</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спільних</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для </a:t>
            </a:r>
            <a:r>
              <a:rPr lang="ru-RU" sz="2400" b="0" i="0" u="none" strike="noStrike" dirty="0" err="1">
                <a:solidFill>
                  <a:srgbClr val="FF0000"/>
                </a:solidFill>
                <a:effectLst/>
                <a:latin typeface="Times New Roman" panose="02020603050405020304" pitchFamily="18" charset="0"/>
                <a:cs typeface="Times New Roman" panose="02020603050405020304" pitchFamily="18" charset="0"/>
              </a:rPr>
              <a:t>всіх</a:t>
            </a:r>
            <a:r>
              <a:rPr lang="ru-RU" sz="2400" b="0" i="0" u="none" strike="noStrike" dirty="0">
                <a:solidFill>
                  <a:srgbClr val="FF0000"/>
                </a:solidFill>
                <a:effectLst/>
                <a:latin typeface="Times New Roman" panose="02020603050405020304" pitchFamily="18" charset="0"/>
                <a:cs typeface="Times New Roman" panose="02020603050405020304" pitchFamily="18" charset="0"/>
              </a:rPr>
              <a:t> компетентностей</a:t>
            </a:r>
            <a:endParaRPr lang="uk-UA" sz="2400" b="1" dirty="0">
              <a:solidFill>
                <a:srgbClr val="FF0000"/>
              </a:solidFill>
              <a:latin typeface="Times New Roman" panose="02020603050405020304" pitchFamily="18" charset="0"/>
              <a:cs typeface="Times New Roman" panose="02020603050405020304" pitchFamily="18" charset="0"/>
            </a:endParaRPr>
          </a:p>
          <a:p>
            <a:pPr algn="ctr"/>
            <a:r>
              <a:rPr lang="uk-UA" dirty="0">
                <a:latin typeface="Times New Roman" panose="02020603050405020304" pitchFamily="18" charset="0"/>
                <a:cs typeface="Times New Roman" panose="02020603050405020304" pitchFamily="18" charset="0"/>
              </a:rPr>
              <a:t>Спостереження за навчальними заняттями</a:t>
            </a:r>
            <a:endParaRPr lang="ru-UA" sz="2400" dirty="0">
              <a:latin typeface="Times New Roman" panose="02020603050405020304" pitchFamily="18" charset="0"/>
              <a:cs typeface="Times New Roman" panose="02020603050405020304" pitchFamily="18" charset="0"/>
            </a:endParaRPr>
          </a:p>
        </p:txBody>
      </p:sp>
      <p:graphicFrame>
        <p:nvGraphicFramePr>
          <p:cNvPr id="6" name="Таблица 5">
            <a:extLst>
              <a:ext uri="{FF2B5EF4-FFF2-40B4-BE49-F238E27FC236}">
                <a16:creationId xmlns:a16="http://schemas.microsoft.com/office/drawing/2014/main" id="{8F45A005-1EEA-4537-90CD-64F345343BE8}"/>
              </a:ext>
            </a:extLst>
          </p:cNvPr>
          <p:cNvGraphicFramePr>
            <a:graphicFrameLocks noGrp="1"/>
          </p:cNvGraphicFramePr>
          <p:nvPr>
            <p:extLst>
              <p:ext uri="{D42A27DB-BD31-4B8C-83A1-F6EECF244321}">
                <p14:modId xmlns:p14="http://schemas.microsoft.com/office/powerpoint/2010/main" val="2538380168"/>
              </p:ext>
            </p:extLst>
          </p:nvPr>
        </p:nvGraphicFramePr>
        <p:xfrm>
          <a:off x="143218" y="1046602"/>
          <a:ext cx="12048781" cy="5811400"/>
        </p:xfrm>
        <a:graphic>
          <a:graphicData uri="http://schemas.openxmlformats.org/drawingml/2006/table">
            <a:tbl>
              <a:tblPr/>
              <a:tblGrid>
                <a:gridCol w="7097484">
                  <a:extLst>
                    <a:ext uri="{9D8B030D-6E8A-4147-A177-3AD203B41FA5}">
                      <a16:colId xmlns:a16="http://schemas.microsoft.com/office/drawing/2014/main" val="3977753569"/>
                    </a:ext>
                  </a:extLst>
                </a:gridCol>
                <a:gridCol w="2447410">
                  <a:extLst>
                    <a:ext uri="{9D8B030D-6E8A-4147-A177-3AD203B41FA5}">
                      <a16:colId xmlns:a16="http://schemas.microsoft.com/office/drawing/2014/main" val="3482656857"/>
                    </a:ext>
                  </a:extLst>
                </a:gridCol>
                <a:gridCol w="2503887">
                  <a:extLst>
                    <a:ext uri="{9D8B030D-6E8A-4147-A177-3AD203B41FA5}">
                      <a16:colId xmlns:a16="http://schemas.microsoft.com/office/drawing/2014/main" val="2294282401"/>
                    </a:ext>
                  </a:extLst>
                </a:gridCol>
              </a:tblGrid>
              <a:tr h="623305">
                <a:tc gridSpan="3">
                  <a:txBody>
                    <a:bodyPr/>
                    <a:lstStyle/>
                    <a:p>
                      <a:pPr algn="ctr" rtl="0" fontAlgn="ct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Під</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час уроку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застосовувалися</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окремі</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елементи</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освітніх</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технології</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спрямовані</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на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оволодіння</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a:t>
                      </a:r>
                      <a:r>
                        <a:rPr lang="ru-RU" sz="2000" b="1" i="0" u="none" strike="noStrike" dirty="0" err="1">
                          <a:solidFill>
                            <a:srgbClr val="FFFFFF"/>
                          </a:solidFill>
                          <a:effectLst/>
                          <a:latin typeface="Times New Roman" panose="02020603050405020304" pitchFamily="18" charset="0"/>
                          <a:cs typeface="Times New Roman" panose="02020603050405020304" pitchFamily="18" charset="0"/>
                        </a:rPr>
                        <a:t>учнями</a:t>
                      </a:r>
                      <a:r>
                        <a:rPr lang="ru-RU" sz="2000" b="1" i="0" u="none" strike="noStrike" dirty="0">
                          <a:solidFill>
                            <a:srgbClr val="FFFFFF"/>
                          </a:solidFill>
                          <a:effectLst/>
                          <a:latin typeface="Times New Roman" panose="02020603050405020304" pitchFamily="18" charset="0"/>
                          <a:cs typeface="Times New Roman" panose="02020603050405020304" pitchFamily="18" charset="0"/>
                        </a:rPr>
                        <a:t> компетентностями</a:t>
                      </a:r>
                    </a:p>
                  </a:txBody>
                  <a:tcPr marL="6350" marR="6350" marT="635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hMerge="1">
                  <a:txBody>
                    <a:bodyPr/>
                    <a:lstStyle/>
                    <a:p>
                      <a:endParaRPr lang="ru-UA"/>
                    </a:p>
                  </a:txBody>
                  <a:tcPr/>
                </a:tc>
                <a:tc hMerge="1">
                  <a:txBody>
                    <a:bodyPr/>
                    <a:lstStyle/>
                    <a:p>
                      <a:endParaRPr lang="ru-UA"/>
                    </a:p>
                  </a:txBody>
                  <a:tcPr/>
                </a:tc>
                <a:extLst>
                  <a:ext uri="{0D108BD9-81ED-4DB2-BD59-A6C34878D82A}">
                    <a16:rowId xmlns:a16="http://schemas.microsoft.com/office/drawing/2014/main" val="2671036426"/>
                  </a:ext>
                </a:extLst>
              </a:tr>
              <a:tr h="345873">
                <a:tc>
                  <a:txBody>
                    <a:bodyPr/>
                    <a:lstStyle/>
                    <a:p>
                      <a:pPr algn="l" rtl="0" fontAlgn="ct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Питання</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ні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RU" sz="1800" b="0" i="0" u="none" strike="noStrike">
                          <a:solidFill>
                            <a:srgbClr val="000000"/>
                          </a:solidFill>
                          <a:effectLst/>
                          <a:latin typeface="Times New Roman" panose="02020603050405020304" pitchFamily="18" charset="0"/>
                          <a:cs typeface="Times New Roman" panose="02020603050405020304" pitchFamily="18" charset="0"/>
                        </a:rPr>
                        <a:t>так</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897735840"/>
                  </a:ext>
                </a:extLst>
              </a:tr>
              <a:tr h="345873">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3.1.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особистісно-орієнтованого</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навчання</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17%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83%</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895652179"/>
                  </a:ext>
                </a:extLst>
              </a:tr>
              <a:tr h="345873">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3.10.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проєктні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технології</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68%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32%</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542518634"/>
                  </a:ext>
                </a:extLst>
              </a:tr>
              <a:tr h="345873">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3.11. ігрові технології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30%</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70%</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089075650"/>
                  </a:ext>
                </a:extLst>
              </a:tr>
              <a:tr h="345873">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3.12.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проблемне</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навчання</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38%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62%</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095722075"/>
                  </a:ext>
                </a:extLst>
              </a:tr>
              <a:tr h="345873">
                <a:tc>
                  <a:txBody>
                    <a:bodyPr/>
                    <a:lstStyle/>
                    <a:p>
                      <a:pPr algn="l" rtl="0" fontAlgn="ctr"/>
                      <a:r>
                        <a:rPr lang="ru-RU" sz="1800" b="0" i="0" u="none" strike="noStrike" dirty="0">
                          <a:solidFill>
                            <a:srgbClr val="FFFFFF"/>
                          </a:solidFill>
                          <a:effectLst/>
                          <a:latin typeface="Times New Roman" panose="02020603050405020304" pitchFamily="18" charset="0"/>
                          <a:cs typeface="Times New Roman" panose="02020603050405020304" pitchFamily="18" charset="0"/>
                        </a:rPr>
                        <a:t>3.13.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авторські</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технології</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відомих</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майстрів</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педагогічної</a:t>
                      </a:r>
                      <a:r>
                        <a:rPr lang="ru-RU" sz="1800" b="0" i="0" u="none" strike="noStrike" dirty="0">
                          <a:solidFill>
                            <a:srgbClr val="FFFFFF"/>
                          </a:solidFill>
                          <a:effectLst/>
                          <a:latin typeface="Times New Roman" panose="02020603050405020304" pitchFamily="18" charset="0"/>
                          <a:cs typeface="Times New Roman" panose="02020603050405020304" pitchFamily="18" charset="0"/>
                        </a:rPr>
                        <a:t> </a:t>
                      </a:r>
                      <a:r>
                        <a:rPr lang="ru-RU" sz="1800" b="0" i="0" u="none" strike="noStrike" dirty="0" err="1">
                          <a:solidFill>
                            <a:srgbClr val="FFFFFF"/>
                          </a:solidFill>
                          <a:effectLst/>
                          <a:latin typeface="Times New Roman" panose="02020603050405020304" pitchFamily="18" charset="0"/>
                          <a:cs typeface="Times New Roman" panose="02020603050405020304" pitchFamily="18" charset="0"/>
                        </a:rPr>
                        <a:t>праці</a:t>
                      </a:r>
                      <a:endParaRPr lang="ru-RU" sz="1800" b="0" i="0" u="none" strike="noStrike" dirty="0">
                        <a:solidFill>
                          <a:srgbClr val="FFFFFF"/>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97%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3%</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393770404"/>
                  </a:ext>
                </a:extLst>
              </a:tr>
              <a:tr h="345873">
                <a:tc>
                  <a:txBody>
                    <a:bodyPr/>
                    <a:lstStyle/>
                    <a:p>
                      <a:pPr algn="l" rtl="0" fontAlgn="ctr"/>
                      <a:r>
                        <a:rPr lang="en-US" sz="1800" b="0" i="0" u="none" strike="noStrike">
                          <a:solidFill>
                            <a:srgbClr val="FFFFFF"/>
                          </a:solidFill>
                          <a:effectLst/>
                          <a:latin typeface="Times New Roman" panose="02020603050405020304" pitchFamily="18" charset="0"/>
                          <a:cs typeface="Times New Roman" panose="02020603050405020304" pitchFamily="18" charset="0"/>
                        </a:rPr>
                        <a:t>3.14. STEM </a:t>
                      </a:r>
                      <a:r>
                        <a:rPr lang="ru-RU" sz="1800" b="0" i="0" u="none" strike="noStrike">
                          <a:solidFill>
                            <a:srgbClr val="FFFFFF"/>
                          </a:solidFill>
                          <a:effectLst/>
                          <a:latin typeface="Times New Roman" panose="02020603050405020304" pitchFamily="18" charset="0"/>
                          <a:cs typeface="Times New Roman" panose="02020603050405020304" pitchFamily="18" charset="0"/>
                        </a:rPr>
                        <a:t>технології, робототехніка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98%</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679590511"/>
                  </a:ext>
                </a:extLst>
              </a:tr>
              <a:tr h="345873">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3.2. інформаційно-комунікаційні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86%</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597733961"/>
                  </a:ext>
                </a:extLst>
              </a:tr>
              <a:tr h="345873">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3.3. педагогіки співробітництва</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26%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74%</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454605980"/>
                  </a:ext>
                </a:extLst>
              </a:tr>
              <a:tr h="345873">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3.4. гуманної педагогіки</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33%</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67%</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2932729801"/>
                  </a:ext>
                </a:extLst>
              </a:tr>
              <a:tr h="345873">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3.5. розвивального навчання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12%</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88%</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844541608"/>
                  </a:ext>
                </a:extLst>
              </a:tr>
              <a:tr h="345873">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3.6. інтегроване навчання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59%</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744144880"/>
                  </a:ext>
                </a:extLst>
              </a:tr>
              <a:tr h="345873">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3.7. рівневої диференціації</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47%</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53%</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1313947008"/>
                  </a:ext>
                </a:extLst>
              </a:tr>
              <a:tr h="345873">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3.8. інтерактивного навчання, парно-групові</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26%</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74%</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4126496679"/>
                  </a:ext>
                </a:extLst>
              </a:tr>
              <a:tr h="345873">
                <a:tc>
                  <a:txBody>
                    <a:bodyPr/>
                    <a:lstStyle/>
                    <a:p>
                      <a:pPr algn="l" rtl="0" fontAlgn="ctr"/>
                      <a:r>
                        <a:rPr lang="ru-RU" sz="1800" b="0" i="0" u="none" strike="noStrike">
                          <a:solidFill>
                            <a:srgbClr val="FFFFFF"/>
                          </a:solidFill>
                          <a:effectLst/>
                          <a:latin typeface="Times New Roman" panose="02020603050405020304" pitchFamily="18" charset="0"/>
                          <a:cs typeface="Times New Roman" panose="02020603050405020304" pitchFamily="18" charset="0"/>
                        </a:rPr>
                        <a:t>3.9. розвитку критичного мислення</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4684AF"/>
                    </a:solidFill>
                  </a:tcPr>
                </a:tc>
                <a:tc>
                  <a:txBody>
                    <a:bodyPr/>
                    <a:lstStyle/>
                    <a:p>
                      <a:pPr algn="ctr" rtl="0" fontAlgn="ctr"/>
                      <a:r>
                        <a:rPr lang="ru-UA" sz="1800" b="0" i="0" u="none" strike="noStrike">
                          <a:solidFill>
                            <a:srgbClr val="000000"/>
                          </a:solidFill>
                          <a:effectLst/>
                          <a:latin typeface="Times New Roman" panose="02020603050405020304" pitchFamily="18" charset="0"/>
                          <a:cs typeface="Times New Roman" panose="02020603050405020304" pitchFamily="18" charset="0"/>
                        </a:rPr>
                        <a:t>21%</a:t>
                      </a: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tc>
                  <a:txBody>
                    <a:bodyPr/>
                    <a:lstStyle/>
                    <a:p>
                      <a:pPr algn="ctr" rtl="0" fontAlgn="ctr"/>
                      <a:r>
                        <a:rPr lang="ru-UA" sz="1800" b="0" i="0" u="none" strike="noStrike" dirty="0">
                          <a:solidFill>
                            <a:srgbClr val="000000"/>
                          </a:solidFill>
                          <a:effectLst/>
                          <a:latin typeface="Times New Roman" panose="02020603050405020304" pitchFamily="18" charset="0"/>
                          <a:cs typeface="Times New Roman" panose="02020603050405020304" pitchFamily="18" charset="0"/>
                        </a:rPr>
                        <a:t>79%</a:t>
                      </a:r>
                      <a:r>
                        <a:rPr lang="uk-UA" sz="1800" b="0" i="0" u="none" strike="noStrike" dirty="0">
                          <a:solidFill>
                            <a:srgbClr val="000000"/>
                          </a:solidFill>
                          <a:effectLst/>
                          <a:latin typeface="Times New Roman" panose="02020603050405020304" pitchFamily="18" charset="0"/>
                          <a:cs typeface="Times New Roman" panose="02020603050405020304" pitchFamily="18" charset="0"/>
                        </a:rPr>
                        <a:t> - </a:t>
                      </a:r>
                      <a:endParaRPr lang="ru-UA" sz="18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6350" marR="6350" marT="635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D0EAFF"/>
                    </a:solidFill>
                  </a:tcPr>
                </a:tc>
                <a:extLst>
                  <a:ext uri="{0D108BD9-81ED-4DB2-BD59-A6C34878D82A}">
                    <a16:rowId xmlns:a16="http://schemas.microsoft.com/office/drawing/2014/main" val="3402416102"/>
                  </a:ext>
                </a:extLst>
              </a:tr>
            </a:tbl>
          </a:graphicData>
        </a:graphic>
      </p:graphicFrame>
    </p:spTree>
    <p:extLst>
      <p:ext uri="{BB962C8B-B14F-4D97-AF65-F5344CB8AC3E}">
        <p14:creationId xmlns:p14="http://schemas.microsoft.com/office/powerpoint/2010/main" val="148007372"/>
      </p:ext>
    </p:extLst>
  </p:cSld>
  <p:clrMapOvr>
    <a:masterClrMapping/>
  </p:clrMapOvr>
</p:sld>
</file>

<file path=ppt/theme/theme1.xml><?xml version="1.0" encoding="utf-8"?>
<a:theme xmlns:a="http://schemas.openxmlformats.org/drawingml/2006/main" name="Тема3">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Тема3" id="{4A2F6370-7B5A-4D32-80C0-03B935FD7156}" vid="{1D350622-F96C-4617-8373-26C879EA2498}"/>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Тема3</Template>
  <TotalTime>360</TotalTime>
  <Words>5347</Words>
  <Application>Microsoft Office PowerPoint</Application>
  <PresentationFormat>Широкоэкранный</PresentationFormat>
  <Paragraphs>1063</Paragraphs>
  <Slides>39</Slides>
  <Notes>2</Notes>
  <HiddenSlides>0</HiddenSlides>
  <MMClips>0</MMClips>
  <ScaleCrop>false</ScaleCrop>
  <HeadingPairs>
    <vt:vector size="6" baseType="variant">
      <vt:variant>
        <vt:lpstr>Использованные шрифты</vt:lpstr>
      </vt:variant>
      <vt:variant>
        <vt:i4>5</vt:i4>
      </vt:variant>
      <vt:variant>
        <vt:lpstr>Тема</vt:lpstr>
      </vt:variant>
      <vt:variant>
        <vt:i4>2</vt:i4>
      </vt:variant>
      <vt:variant>
        <vt:lpstr>Заголовки слайдов</vt:lpstr>
      </vt:variant>
      <vt:variant>
        <vt:i4>39</vt:i4>
      </vt:variant>
    </vt:vector>
  </HeadingPairs>
  <TitlesOfParts>
    <vt:vector size="46" baseType="lpstr">
      <vt:lpstr>Arial</vt:lpstr>
      <vt:lpstr>Calibri</vt:lpstr>
      <vt:lpstr>Calibri Light</vt:lpstr>
      <vt:lpstr>Tahoma</vt:lpstr>
      <vt:lpstr>Times New Roman</vt:lpstr>
      <vt:lpstr>Тема3</vt:lpstr>
      <vt:lpstr>1_Office Theme</vt:lpstr>
      <vt:lpstr>Про підсумки   внутрішнього самооцінювання напрямку  «Педагогічна діяльність педагогічних працівників закладу освіти Чепівського ЗЗСО І-ІІІ ступенів»</vt:lpstr>
      <vt:lpstr>Презентация PowerPoint</vt:lpstr>
      <vt:lpstr>Презентация PowerPoint</vt:lpstr>
      <vt:lpstr>Презентация PowerPoint</vt:lpstr>
      <vt:lpstr>Презентация PowerPoint</vt:lpstr>
      <vt:lpstr>Вимога 3.1.</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Про підсумки   внутрішнього самооцінювання напрямку  «Педагогічні працівники»</dc:title>
  <dc:creator>Наталія</dc:creator>
  <cp:lastModifiedBy>Наталія</cp:lastModifiedBy>
  <cp:revision>39</cp:revision>
  <dcterms:created xsi:type="dcterms:W3CDTF">2025-06-12T09:53:00Z</dcterms:created>
  <dcterms:modified xsi:type="dcterms:W3CDTF">2025-07-04T08:04:35Z</dcterms:modified>
</cp:coreProperties>
</file>